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147374623" r:id="rId3"/>
    <p:sldId id="2147374614" r:id="rId4"/>
    <p:sldId id="2147374617" r:id="rId5"/>
    <p:sldId id="304" r:id="rId6"/>
    <p:sldId id="2147374628" r:id="rId7"/>
    <p:sldId id="303" r:id="rId8"/>
    <p:sldId id="2147374608" r:id="rId9"/>
    <p:sldId id="322" r:id="rId10"/>
    <p:sldId id="2147374607" r:id="rId11"/>
    <p:sldId id="2147374620" r:id="rId12"/>
    <p:sldId id="2147374609" r:id="rId13"/>
    <p:sldId id="2147374636" r:id="rId14"/>
    <p:sldId id="2147374638" r:id="rId15"/>
    <p:sldId id="2147374641" r:id="rId16"/>
    <p:sldId id="2147374639" r:id="rId17"/>
    <p:sldId id="312" r:id="rId18"/>
    <p:sldId id="2147374622" r:id="rId19"/>
    <p:sldId id="2147374642" r:id="rId20"/>
    <p:sldId id="21473746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12087-1F30-49DD-9D88-6BF815E2781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6F5A1A2-4A16-4363-94C3-8360777211F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Accountability           </a:t>
          </a:r>
          <a:endParaRPr lang="en-US" dirty="0"/>
        </a:p>
      </dgm:t>
    </dgm:pt>
    <dgm:pt modelId="{819C2A68-84F8-476E-A339-D37B79CC96BE}" type="parTrans" cxnId="{DF5B3F6E-C353-4B44-9FC3-638C0D6BE864}">
      <dgm:prSet/>
      <dgm:spPr/>
      <dgm:t>
        <a:bodyPr/>
        <a:lstStyle/>
        <a:p>
          <a:endParaRPr lang="en-US"/>
        </a:p>
      </dgm:t>
    </dgm:pt>
    <dgm:pt modelId="{98CFA1D5-B04E-43CF-BAD8-711094664D35}" type="sibTrans" cxnId="{DF5B3F6E-C353-4B44-9FC3-638C0D6BE8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7EAEA8-DFB8-4A9F-8199-82050F3A44D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Honesty</a:t>
          </a:r>
          <a:endParaRPr lang="en-US" dirty="0"/>
        </a:p>
      </dgm:t>
    </dgm:pt>
    <dgm:pt modelId="{9D92B064-B283-4FCA-8513-6D7511DB2279}" type="parTrans" cxnId="{153CC3A3-C0E2-49C5-82FC-309F4CD33466}">
      <dgm:prSet/>
      <dgm:spPr/>
      <dgm:t>
        <a:bodyPr/>
        <a:lstStyle/>
        <a:p>
          <a:endParaRPr lang="en-US"/>
        </a:p>
      </dgm:t>
    </dgm:pt>
    <dgm:pt modelId="{C28048E0-1386-4238-8BC1-C3F981442B90}" type="sibTrans" cxnId="{153CC3A3-C0E2-49C5-82FC-309F4CD3346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0C6D431-5225-46CA-94BA-D7C3A468323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Listening</a:t>
          </a:r>
          <a:endParaRPr lang="en-US"/>
        </a:p>
      </dgm:t>
    </dgm:pt>
    <dgm:pt modelId="{144A0432-8B16-4A72-9DF1-445BD5721984}" type="parTrans" cxnId="{60B281F0-E5C3-4CDE-BFA4-DE6EC6D705B1}">
      <dgm:prSet/>
      <dgm:spPr/>
      <dgm:t>
        <a:bodyPr/>
        <a:lstStyle/>
        <a:p>
          <a:endParaRPr lang="en-US"/>
        </a:p>
      </dgm:t>
    </dgm:pt>
    <dgm:pt modelId="{B9C698B9-EA60-445D-AF2D-BC737428F70A}" type="sibTrans" cxnId="{60B281F0-E5C3-4CDE-BFA4-DE6EC6D705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11B6D5-16F7-4658-B181-B424B41DBC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Open Communication</a:t>
          </a:r>
          <a:endParaRPr lang="en-US"/>
        </a:p>
      </dgm:t>
    </dgm:pt>
    <dgm:pt modelId="{56B6C0BB-1841-4989-B9FF-8AE7742D67AF}" type="parTrans" cxnId="{73B34751-B901-4A81-9B78-A73CB21AD86B}">
      <dgm:prSet/>
      <dgm:spPr/>
      <dgm:t>
        <a:bodyPr/>
        <a:lstStyle/>
        <a:p>
          <a:endParaRPr lang="en-US"/>
        </a:p>
      </dgm:t>
    </dgm:pt>
    <dgm:pt modelId="{C2EF6C80-99CD-4641-8389-CE31A30FF77E}" type="sibTrans" cxnId="{73B34751-B901-4A81-9B78-A73CB21AD8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97E029-3452-4717-BFC4-23D6804FEFB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Trust</a:t>
          </a:r>
          <a:endParaRPr lang="en-US" dirty="0"/>
        </a:p>
      </dgm:t>
    </dgm:pt>
    <dgm:pt modelId="{C90B36D9-EC47-42C7-BE80-3E97E63FA8E2}" type="parTrans" cxnId="{6DE8A59A-DE7A-4C68-8F1E-B256B95B5A1A}">
      <dgm:prSet/>
      <dgm:spPr/>
      <dgm:t>
        <a:bodyPr/>
        <a:lstStyle/>
        <a:p>
          <a:endParaRPr lang="en-US"/>
        </a:p>
      </dgm:t>
    </dgm:pt>
    <dgm:pt modelId="{8EC93F55-5596-427E-A576-191493828AD0}" type="sibTrans" cxnId="{6DE8A59A-DE7A-4C68-8F1E-B256B95B5A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E76458-7358-479D-85C1-DEE88FD7DE6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Mutual Respect </a:t>
          </a:r>
          <a:endParaRPr lang="en-US"/>
        </a:p>
      </dgm:t>
    </dgm:pt>
    <dgm:pt modelId="{0E80E781-1ADD-4837-AAE3-6E00E1BA5856}" type="parTrans" cxnId="{A6958BD3-E69D-4FB3-9565-EACFB19C9C36}">
      <dgm:prSet/>
      <dgm:spPr/>
      <dgm:t>
        <a:bodyPr/>
        <a:lstStyle/>
        <a:p>
          <a:endParaRPr lang="en-US"/>
        </a:p>
      </dgm:t>
    </dgm:pt>
    <dgm:pt modelId="{43CE9A18-FF67-46BF-84BB-197145FA0594}" type="sibTrans" cxnId="{A6958BD3-E69D-4FB3-9565-EACFB19C9C36}">
      <dgm:prSet/>
      <dgm:spPr/>
      <dgm:t>
        <a:bodyPr/>
        <a:lstStyle/>
        <a:p>
          <a:endParaRPr lang="en-US"/>
        </a:p>
      </dgm:t>
    </dgm:pt>
    <dgm:pt modelId="{6876C8D6-2AB0-4D25-A1A6-124BB4970C43}" type="pres">
      <dgm:prSet presAssocID="{D8312087-1F30-49DD-9D88-6BF815E2781D}" presName="root" presStyleCnt="0">
        <dgm:presLayoutVars>
          <dgm:dir/>
          <dgm:resizeHandles val="exact"/>
        </dgm:presLayoutVars>
      </dgm:prSet>
      <dgm:spPr/>
    </dgm:pt>
    <dgm:pt modelId="{5290375F-DD7D-490C-B92E-9D52FC199BE7}" type="pres">
      <dgm:prSet presAssocID="{D8312087-1F30-49DD-9D88-6BF815E2781D}" presName="container" presStyleCnt="0">
        <dgm:presLayoutVars>
          <dgm:dir/>
          <dgm:resizeHandles val="exact"/>
        </dgm:presLayoutVars>
      </dgm:prSet>
      <dgm:spPr/>
    </dgm:pt>
    <dgm:pt modelId="{F81E766B-19C7-487E-AFBB-1C65F280D17D}" type="pres">
      <dgm:prSet presAssocID="{F6F5A1A2-4A16-4363-94C3-8360777211FC}" presName="compNode" presStyleCnt="0"/>
      <dgm:spPr/>
    </dgm:pt>
    <dgm:pt modelId="{57B27FEE-4F82-4DB0-99DA-EA1C33200BFB}" type="pres">
      <dgm:prSet presAssocID="{F6F5A1A2-4A16-4363-94C3-8360777211FC}" presName="iconBgRect" presStyleLbl="bgShp" presStyleIdx="0" presStyleCnt="6"/>
      <dgm:spPr/>
    </dgm:pt>
    <dgm:pt modelId="{49AF387B-08D5-4F02-A870-F243C28E5F21}" type="pres">
      <dgm:prSet presAssocID="{F6F5A1A2-4A16-4363-94C3-8360777211F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4750628-FEDC-42CC-AE23-67DCC979351B}" type="pres">
      <dgm:prSet presAssocID="{F6F5A1A2-4A16-4363-94C3-8360777211FC}" presName="spaceRect" presStyleCnt="0"/>
      <dgm:spPr/>
    </dgm:pt>
    <dgm:pt modelId="{7D93D210-F0F1-42BE-9E45-813F5C02110B}" type="pres">
      <dgm:prSet presAssocID="{F6F5A1A2-4A16-4363-94C3-8360777211FC}" presName="textRect" presStyleLbl="revTx" presStyleIdx="0" presStyleCnt="6">
        <dgm:presLayoutVars>
          <dgm:chMax val="1"/>
          <dgm:chPref val="1"/>
        </dgm:presLayoutVars>
      </dgm:prSet>
      <dgm:spPr/>
    </dgm:pt>
    <dgm:pt modelId="{6DFAF421-E30A-4891-AF5F-4AE5800B7E24}" type="pres">
      <dgm:prSet presAssocID="{98CFA1D5-B04E-43CF-BAD8-711094664D35}" presName="sibTrans" presStyleLbl="sibTrans2D1" presStyleIdx="0" presStyleCnt="0"/>
      <dgm:spPr/>
    </dgm:pt>
    <dgm:pt modelId="{9F5DEBE5-2EDF-4DA4-B0FD-6DF4FE6BB4D9}" type="pres">
      <dgm:prSet presAssocID="{C47EAEA8-DFB8-4A9F-8199-82050F3A44D8}" presName="compNode" presStyleCnt="0"/>
      <dgm:spPr/>
    </dgm:pt>
    <dgm:pt modelId="{F09D9DC4-06AD-4731-A7A1-07EDCA7E9F0F}" type="pres">
      <dgm:prSet presAssocID="{C47EAEA8-DFB8-4A9F-8199-82050F3A44D8}" presName="iconBgRect" presStyleLbl="bgShp" presStyleIdx="1" presStyleCnt="6" custLinFactNeighborX="39009"/>
      <dgm:spPr/>
    </dgm:pt>
    <dgm:pt modelId="{3D290ADE-8938-4CE7-A2E9-8F390BE54A85}" type="pres">
      <dgm:prSet presAssocID="{C47EAEA8-DFB8-4A9F-8199-82050F3A44D8}" presName="iconRect" presStyleLbl="node1" presStyleIdx="1" presStyleCnt="6" custScaleY="131976" custLinFactNeighborX="71074" custLinFactNeighborY="-26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3083EA4-3F32-4FC0-AEA5-92973A419B5B}" type="pres">
      <dgm:prSet presAssocID="{C47EAEA8-DFB8-4A9F-8199-82050F3A44D8}" presName="spaceRect" presStyleCnt="0"/>
      <dgm:spPr/>
    </dgm:pt>
    <dgm:pt modelId="{3DD0A38C-10BB-4C0C-8556-5F234618DE24}" type="pres">
      <dgm:prSet presAssocID="{C47EAEA8-DFB8-4A9F-8199-82050F3A44D8}" presName="textRect" presStyleLbl="revTx" presStyleIdx="1" presStyleCnt="6">
        <dgm:presLayoutVars>
          <dgm:chMax val="1"/>
          <dgm:chPref val="1"/>
        </dgm:presLayoutVars>
      </dgm:prSet>
      <dgm:spPr/>
    </dgm:pt>
    <dgm:pt modelId="{EB18F45F-C934-4391-8204-09DACF0540BA}" type="pres">
      <dgm:prSet presAssocID="{C28048E0-1386-4238-8BC1-C3F981442B90}" presName="sibTrans" presStyleLbl="sibTrans2D1" presStyleIdx="0" presStyleCnt="0"/>
      <dgm:spPr/>
    </dgm:pt>
    <dgm:pt modelId="{110B84F6-BA8E-41E2-938C-3624D648233A}" type="pres">
      <dgm:prSet presAssocID="{E0C6D431-5225-46CA-94BA-D7C3A4683230}" presName="compNode" presStyleCnt="0"/>
      <dgm:spPr/>
    </dgm:pt>
    <dgm:pt modelId="{626E4246-FD0F-4A34-952F-F1D5086D09F6}" type="pres">
      <dgm:prSet presAssocID="{E0C6D431-5225-46CA-94BA-D7C3A4683230}" presName="iconBgRect" presStyleLbl="bgShp" presStyleIdx="2" presStyleCnt="6"/>
      <dgm:spPr/>
    </dgm:pt>
    <dgm:pt modelId="{CC01182C-B5FC-401B-804F-454A47FE2AC7}" type="pres">
      <dgm:prSet presAssocID="{E0C6D431-5225-46CA-94BA-D7C3A468323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5D8CB6D4-C78A-4381-A27B-0E36008214A4}" type="pres">
      <dgm:prSet presAssocID="{E0C6D431-5225-46CA-94BA-D7C3A4683230}" presName="spaceRect" presStyleCnt="0"/>
      <dgm:spPr/>
    </dgm:pt>
    <dgm:pt modelId="{8A358EA7-1F49-4DA8-A68C-B80C121FEAAC}" type="pres">
      <dgm:prSet presAssocID="{E0C6D431-5225-46CA-94BA-D7C3A4683230}" presName="textRect" presStyleLbl="revTx" presStyleIdx="2" presStyleCnt="6">
        <dgm:presLayoutVars>
          <dgm:chMax val="1"/>
          <dgm:chPref val="1"/>
        </dgm:presLayoutVars>
      </dgm:prSet>
      <dgm:spPr/>
    </dgm:pt>
    <dgm:pt modelId="{5E1F0D3E-035D-4E31-A18B-2F8DFC1FD55E}" type="pres">
      <dgm:prSet presAssocID="{B9C698B9-EA60-445D-AF2D-BC737428F70A}" presName="sibTrans" presStyleLbl="sibTrans2D1" presStyleIdx="0" presStyleCnt="0"/>
      <dgm:spPr/>
    </dgm:pt>
    <dgm:pt modelId="{13C45843-A828-4411-BDE6-9F42EAFF557D}" type="pres">
      <dgm:prSet presAssocID="{D611B6D5-16F7-4658-B181-B424B41DBCC2}" presName="compNode" presStyleCnt="0"/>
      <dgm:spPr/>
    </dgm:pt>
    <dgm:pt modelId="{9701CBDC-65ED-4E7B-971A-7FF77307E850}" type="pres">
      <dgm:prSet presAssocID="{D611B6D5-16F7-4658-B181-B424B41DBCC2}" presName="iconBgRect" presStyleLbl="bgShp" presStyleIdx="3" presStyleCnt="6"/>
      <dgm:spPr/>
    </dgm:pt>
    <dgm:pt modelId="{D6B4E036-82ED-4A33-AC56-8173BBCFC8B6}" type="pres">
      <dgm:prSet presAssocID="{D611B6D5-16F7-4658-B181-B424B41DBCC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45A209A-493C-4734-BA38-00B760889985}" type="pres">
      <dgm:prSet presAssocID="{D611B6D5-16F7-4658-B181-B424B41DBCC2}" presName="spaceRect" presStyleCnt="0"/>
      <dgm:spPr/>
    </dgm:pt>
    <dgm:pt modelId="{63DCE8B9-3425-44F8-8DD7-0115D47256EE}" type="pres">
      <dgm:prSet presAssocID="{D611B6D5-16F7-4658-B181-B424B41DBCC2}" presName="textRect" presStyleLbl="revTx" presStyleIdx="3" presStyleCnt="6">
        <dgm:presLayoutVars>
          <dgm:chMax val="1"/>
          <dgm:chPref val="1"/>
        </dgm:presLayoutVars>
      </dgm:prSet>
      <dgm:spPr/>
    </dgm:pt>
    <dgm:pt modelId="{6121AA33-C6BE-48E3-989D-1F4CDC0C2E21}" type="pres">
      <dgm:prSet presAssocID="{C2EF6C80-99CD-4641-8389-CE31A30FF77E}" presName="sibTrans" presStyleLbl="sibTrans2D1" presStyleIdx="0" presStyleCnt="0"/>
      <dgm:spPr/>
    </dgm:pt>
    <dgm:pt modelId="{C9CD5054-2451-4F50-B637-9A9671C4408D}" type="pres">
      <dgm:prSet presAssocID="{A797E029-3452-4717-BFC4-23D6804FEFBA}" presName="compNode" presStyleCnt="0"/>
      <dgm:spPr/>
    </dgm:pt>
    <dgm:pt modelId="{24E37B33-93F5-4F15-9DFB-2C3269EE0392}" type="pres">
      <dgm:prSet presAssocID="{A797E029-3452-4717-BFC4-23D6804FEFBA}" presName="iconBgRect" presStyleLbl="bgShp" presStyleIdx="4" presStyleCnt="6" custLinFactNeighborX="39009"/>
      <dgm:spPr/>
    </dgm:pt>
    <dgm:pt modelId="{E8714284-FCAD-4F2B-93D2-FEAD8A7492B9}" type="pres">
      <dgm:prSet presAssocID="{A797E029-3452-4717-BFC4-23D6804FEFBA}" presName="iconRect" presStyleLbl="node1" presStyleIdx="4" presStyleCnt="6" custLinFactNeighborX="55279" custLinFactNeighborY="-592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770511D-1CAF-4286-A77F-73A292DE7212}" type="pres">
      <dgm:prSet presAssocID="{A797E029-3452-4717-BFC4-23D6804FEFBA}" presName="spaceRect" presStyleCnt="0"/>
      <dgm:spPr/>
    </dgm:pt>
    <dgm:pt modelId="{1FD1972E-418B-4DFC-A6EA-C56F7DF0D276}" type="pres">
      <dgm:prSet presAssocID="{A797E029-3452-4717-BFC4-23D6804FEFBA}" presName="textRect" presStyleLbl="revTx" presStyleIdx="4" presStyleCnt="6">
        <dgm:presLayoutVars>
          <dgm:chMax val="1"/>
          <dgm:chPref val="1"/>
        </dgm:presLayoutVars>
      </dgm:prSet>
      <dgm:spPr/>
    </dgm:pt>
    <dgm:pt modelId="{961CD611-9C6B-4722-B045-29D9E433F702}" type="pres">
      <dgm:prSet presAssocID="{8EC93F55-5596-427E-A576-191493828AD0}" presName="sibTrans" presStyleLbl="sibTrans2D1" presStyleIdx="0" presStyleCnt="0"/>
      <dgm:spPr/>
    </dgm:pt>
    <dgm:pt modelId="{D209CE87-1107-44EB-AF03-1C5C92AD2762}" type="pres">
      <dgm:prSet presAssocID="{C8E76458-7358-479D-85C1-DEE88FD7DE6F}" presName="compNode" presStyleCnt="0"/>
      <dgm:spPr/>
    </dgm:pt>
    <dgm:pt modelId="{6DEFE1D5-F450-4D34-986B-1CE54981CD7C}" type="pres">
      <dgm:prSet presAssocID="{C8E76458-7358-479D-85C1-DEE88FD7DE6F}" presName="iconBgRect" presStyleLbl="bgShp" presStyleIdx="5" presStyleCnt="6"/>
      <dgm:spPr/>
    </dgm:pt>
    <dgm:pt modelId="{64010876-C242-4190-AC8A-9F8F75CB3EA5}" type="pres">
      <dgm:prSet presAssocID="{C8E76458-7358-479D-85C1-DEE88FD7DE6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6D373B8-EDC0-4790-A904-C85CE6F32741}" type="pres">
      <dgm:prSet presAssocID="{C8E76458-7358-479D-85C1-DEE88FD7DE6F}" presName="spaceRect" presStyleCnt="0"/>
      <dgm:spPr/>
    </dgm:pt>
    <dgm:pt modelId="{496BCAA1-49BE-4C31-8853-5251CA6405DF}" type="pres">
      <dgm:prSet presAssocID="{C8E76458-7358-479D-85C1-DEE88FD7DE6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A6AB460-2439-4865-A258-F1CB9F8A9C62}" type="presOf" srcId="{C28048E0-1386-4238-8BC1-C3F981442B90}" destId="{EB18F45F-C934-4391-8204-09DACF0540BA}" srcOrd="0" destOrd="0" presId="urn:microsoft.com/office/officeart/2018/2/layout/IconCircleList"/>
    <dgm:cxn modelId="{D3B5AE43-4BDC-441E-A922-EF239D5156B8}" type="presOf" srcId="{B9C698B9-EA60-445D-AF2D-BC737428F70A}" destId="{5E1F0D3E-035D-4E31-A18B-2F8DFC1FD55E}" srcOrd="0" destOrd="0" presId="urn:microsoft.com/office/officeart/2018/2/layout/IconCircleList"/>
    <dgm:cxn modelId="{9020244A-1396-4009-8DBE-539DE13A318E}" type="presOf" srcId="{98CFA1D5-B04E-43CF-BAD8-711094664D35}" destId="{6DFAF421-E30A-4891-AF5F-4AE5800B7E24}" srcOrd="0" destOrd="0" presId="urn:microsoft.com/office/officeart/2018/2/layout/IconCircleList"/>
    <dgm:cxn modelId="{9528644B-A374-4BA3-8D46-624D3214A19E}" type="presOf" srcId="{C47EAEA8-DFB8-4A9F-8199-82050F3A44D8}" destId="{3DD0A38C-10BB-4C0C-8556-5F234618DE24}" srcOrd="0" destOrd="0" presId="urn:microsoft.com/office/officeart/2018/2/layout/IconCircleList"/>
    <dgm:cxn modelId="{DF5B3F6E-C353-4B44-9FC3-638C0D6BE864}" srcId="{D8312087-1F30-49DD-9D88-6BF815E2781D}" destId="{F6F5A1A2-4A16-4363-94C3-8360777211FC}" srcOrd="0" destOrd="0" parTransId="{819C2A68-84F8-476E-A339-D37B79CC96BE}" sibTransId="{98CFA1D5-B04E-43CF-BAD8-711094664D35}"/>
    <dgm:cxn modelId="{73B34751-B901-4A81-9B78-A73CB21AD86B}" srcId="{D8312087-1F30-49DD-9D88-6BF815E2781D}" destId="{D611B6D5-16F7-4658-B181-B424B41DBCC2}" srcOrd="3" destOrd="0" parTransId="{56B6C0BB-1841-4989-B9FF-8AE7742D67AF}" sibTransId="{C2EF6C80-99CD-4641-8389-CE31A30FF77E}"/>
    <dgm:cxn modelId="{2BDC8474-5376-444C-A397-86ED40D2539A}" type="presOf" srcId="{F6F5A1A2-4A16-4363-94C3-8360777211FC}" destId="{7D93D210-F0F1-42BE-9E45-813F5C02110B}" srcOrd="0" destOrd="0" presId="urn:microsoft.com/office/officeart/2018/2/layout/IconCircleList"/>
    <dgm:cxn modelId="{360C7B84-BC03-42DE-B617-96CEDD4CC772}" type="presOf" srcId="{D8312087-1F30-49DD-9D88-6BF815E2781D}" destId="{6876C8D6-2AB0-4D25-A1A6-124BB4970C43}" srcOrd="0" destOrd="0" presId="urn:microsoft.com/office/officeart/2018/2/layout/IconCircleList"/>
    <dgm:cxn modelId="{6DE8A59A-DE7A-4C68-8F1E-B256B95B5A1A}" srcId="{D8312087-1F30-49DD-9D88-6BF815E2781D}" destId="{A797E029-3452-4717-BFC4-23D6804FEFBA}" srcOrd="4" destOrd="0" parTransId="{C90B36D9-EC47-42C7-BE80-3E97E63FA8E2}" sibTransId="{8EC93F55-5596-427E-A576-191493828AD0}"/>
    <dgm:cxn modelId="{8D98499B-DC88-44FA-9B2F-55F147C628D3}" type="presOf" srcId="{C8E76458-7358-479D-85C1-DEE88FD7DE6F}" destId="{496BCAA1-49BE-4C31-8853-5251CA6405DF}" srcOrd="0" destOrd="0" presId="urn:microsoft.com/office/officeart/2018/2/layout/IconCircleList"/>
    <dgm:cxn modelId="{E46D419D-7871-43AC-8E53-152896243539}" type="presOf" srcId="{C2EF6C80-99CD-4641-8389-CE31A30FF77E}" destId="{6121AA33-C6BE-48E3-989D-1F4CDC0C2E21}" srcOrd="0" destOrd="0" presId="urn:microsoft.com/office/officeart/2018/2/layout/IconCircleList"/>
    <dgm:cxn modelId="{153CC3A3-C0E2-49C5-82FC-309F4CD33466}" srcId="{D8312087-1F30-49DD-9D88-6BF815E2781D}" destId="{C47EAEA8-DFB8-4A9F-8199-82050F3A44D8}" srcOrd="1" destOrd="0" parTransId="{9D92B064-B283-4FCA-8513-6D7511DB2279}" sibTransId="{C28048E0-1386-4238-8BC1-C3F981442B90}"/>
    <dgm:cxn modelId="{3DC78EB0-7C10-4FDF-A6E4-F6EC75CC347A}" type="presOf" srcId="{8EC93F55-5596-427E-A576-191493828AD0}" destId="{961CD611-9C6B-4722-B045-29D9E433F702}" srcOrd="0" destOrd="0" presId="urn:microsoft.com/office/officeart/2018/2/layout/IconCircleList"/>
    <dgm:cxn modelId="{A6958BD3-E69D-4FB3-9565-EACFB19C9C36}" srcId="{D8312087-1F30-49DD-9D88-6BF815E2781D}" destId="{C8E76458-7358-479D-85C1-DEE88FD7DE6F}" srcOrd="5" destOrd="0" parTransId="{0E80E781-1ADD-4837-AAE3-6E00E1BA5856}" sibTransId="{43CE9A18-FF67-46BF-84BB-197145FA0594}"/>
    <dgm:cxn modelId="{739AA8DF-3D5A-48C6-9A66-E75EF26A3912}" type="presOf" srcId="{D611B6D5-16F7-4658-B181-B424B41DBCC2}" destId="{63DCE8B9-3425-44F8-8DD7-0115D47256EE}" srcOrd="0" destOrd="0" presId="urn:microsoft.com/office/officeart/2018/2/layout/IconCircleList"/>
    <dgm:cxn modelId="{4D451AE9-1D89-4753-A60D-BA2228A821B4}" type="presOf" srcId="{E0C6D431-5225-46CA-94BA-D7C3A4683230}" destId="{8A358EA7-1F49-4DA8-A68C-B80C121FEAAC}" srcOrd="0" destOrd="0" presId="urn:microsoft.com/office/officeart/2018/2/layout/IconCircleList"/>
    <dgm:cxn modelId="{43F33FEF-A64F-4637-857A-59189738B953}" type="presOf" srcId="{A797E029-3452-4717-BFC4-23D6804FEFBA}" destId="{1FD1972E-418B-4DFC-A6EA-C56F7DF0D276}" srcOrd="0" destOrd="0" presId="urn:microsoft.com/office/officeart/2018/2/layout/IconCircleList"/>
    <dgm:cxn modelId="{60B281F0-E5C3-4CDE-BFA4-DE6EC6D705B1}" srcId="{D8312087-1F30-49DD-9D88-6BF815E2781D}" destId="{E0C6D431-5225-46CA-94BA-D7C3A4683230}" srcOrd="2" destOrd="0" parTransId="{144A0432-8B16-4A72-9DF1-445BD5721984}" sibTransId="{B9C698B9-EA60-445D-AF2D-BC737428F70A}"/>
    <dgm:cxn modelId="{DBE25876-F295-468A-B8C4-3B31907FF76F}" type="presParOf" srcId="{6876C8D6-2AB0-4D25-A1A6-124BB4970C43}" destId="{5290375F-DD7D-490C-B92E-9D52FC199BE7}" srcOrd="0" destOrd="0" presId="urn:microsoft.com/office/officeart/2018/2/layout/IconCircleList"/>
    <dgm:cxn modelId="{D14CBD71-BB59-4559-A07E-B0601373C19C}" type="presParOf" srcId="{5290375F-DD7D-490C-B92E-9D52FC199BE7}" destId="{F81E766B-19C7-487E-AFBB-1C65F280D17D}" srcOrd="0" destOrd="0" presId="urn:microsoft.com/office/officeart/2018/2/layout/IconCircleList"/>
    <dgm:cxn modelId="{4D6CED3F-D3FA-4651-9773-3A69A8E645B1}" type="presParOf" srcId="{F81E766B-19C7-487E-AFBB-1C65F280D17D}" destId="{57B27FEE-4F82-4DB0-99DA-EA1C33200BFB}" srcOrd="0" destOrd="0" presId="urn:microsoft.com/office/officeart/2018/2/layout/IconCircleList"/>
    <dgm:cxn modelId="{DEC54BBF-7AA2-426E-B98E-E5D68F3DCD73}" type="presParOf" srcId="{F81E766B-19C7-487E-AFBB-1C65F280D17D}" destId="{49AF387B-08D5-4F02-A870-F243C28E5F21}" srcOrd="1" destOrd="0" presId="urn:microsoft.com/office/officeart/2018/2/layout/IconCircleList"/>
    <dgm:cxn modelId="{28730DE2-B5E7-433D-81B4-6D86A7077C0A}" type="presParOf" srcId="{F81E766B-19C7-487E-AFBB-1C65F280D17D}" destId="{74750628-FEDC-42CC-AE23-67DCC979351B}" srcOrd="2" destOrd="0" presId="urn:microsoft.com/office/officeart/2018/2/layout/IconCircleList"/>
    <dgm:cxn modelId="{A8DD6DA8-25BE-4683-9E47-FC40AD9A74E6}" type="presParOf" srcId="{F81E766B-19C7-487E-AFBB-1C65F280D17D}" destId="{7D93D210-F0F1-42BE-9E45-813F5C02110B}" srcOrd="3" destOrd="0" presId="urn:microsoft.com/office/officeart/2018/2/layout/IconCircleList"/>
    <dgm:cxn modelId="{1B41194B-8716-4683-A747-7184D6C7167F}" type="presParOf" srcId="{5290375F-DD7D-490C-B92E-9D52FC199BE7}" destId="{6DFAF421-E30A-4891-AF5F-4AE5800B7E24}" srcOrd="1" destOrd="0" presId="urn:microsoft.com/office/officeart/2018/2/layout/IconCircleList"/>
    <dgm:cxn modelId="{BD563F8B-BBA7-4FE7-9FE9-226D486223D1}" type="presParOf" srcId="{5290375F-DD7D-490C-B92E-9D52FC199BE7}" destId="{9F5DEBE5-2EDF-4DA4-B0FD-6DF4FE6BB4D9}" srcOrd="2" destOrd="0" presId="urn:microsoft.com/office/officeart/2018/2/layout/IconCircleList"/>
    <dgm:cxn modelId="{F55B3EBB-218F-4F86-B5C0-744FE0FD2C2D}" type="presParOf" srcId="{9F5DEBE5-2EDF-4DA4-B0FD-6DF4FE6BB4D9}" destId="{F09D9DC4-06AD-4731-A7A1-07EDCA7E9F0F}" srcOrd="0" destOrd="0" presId="urn:microsoft.com/office/officeart/2018/2/layout/IconCircleList"/>
    <dgm:cxn modelId="{847C9D12-7EBF-4DF1-AE3C-B20FA993B4C3}" type="presParOf" srcId="{9F5DEBE5-2EDF-4DA4-B0FD-6DF4FE6BB4D9}" destId="{3D290ADE-8938-4CE7-A2E9-8F390BE54A85}" srcOrd="1" destOrd="0" presId="urn:microsoft.com/office/officeart/2018/2/layout/IconCircleList"/>
    <dgm:cxn modelId="{DC3E9CC0-8772-4ABA-92AE-D2A7F3BEC2E5}" type="presParOf" srcId="{9F5DEBE5-2EDF-4DA4-B0FD-6DF4FE6BB4D9}" destId="{53083EA4-3F32-4FC0-AEA5-92973A419B5B}" srcOrd="2" destOrd="0" presId="urn:microsoft.com/office/officeart/2018/2/layout/IconCircleList"/>
    <dgm:cxn modelId="{B242CBB6-98F1-47E5-8791-6E89863F03DC}" type="presParOf" srcId="{9F5DEBE5-2EDF-4DA4-B0FD-6DF4FE6BB4D9}" destId="{3DD0A38C-10BB-4C0C-8556-5F234618DE24}" srcOrd="3" destOrd="0" presId="urn:microsoft.com/office/officeart/2018/2/layout/IconCircleList"/>
    <dgm:cxn modelId="{B7DD2B37-B08F-482F-8F0E-DBF2FBD99C94}" type="presParOf" srcId="{5290375F-DD7D-490C-B92E-9D52FC199BE7}" destId="{EB18F45F-C934-4391-8204-09DACF0540BA}" srcOrd="3" destOrd="0" presId="urn:microsoft.com/office/officeart/2018/2/layout/IconCircleList"/>
    <dgm:cxn modelId="{29B64E55-07DA-4169-92CA-F27CEDF12CF1}" type="presParOf" srcId="{5290375F-DD7D-490C-B92E-9D52FC199BE7}" destId="{110B84F6-BA8E-41E2-938C-3624D648233A}" srcOrd="4" destOrd="0" presId="urn:microsoft.com/office/officeart/2018/2/layout/IconCircleList"/>
    <dgm:cxn modelId="{14630671-20FE-47CF-BF90-2257D4EB79A6}" type="presParOf" srcId="{110B84F6-BA8E-41E2-938C-3624D648233A}" destId="{626E4246-FD0F-4A34-952F-F1D5086D09F6}" srcOrd="0" destOrd="0" presId="urn:microsoft.com/office/officeart/2018/2/layout/IconCircleList"/>
    <dgm:cxn modelId="{E7627675-41E8-4A5B-8A6F-46319332964A}" type="presParOf" srcId="{110B84F6-BA8E-41E2-938C-3624D648233A}" destId="{CC01182C-B5FC-401B-804F-454A47FE2AC7}" srcOrd="1" destOrd="0" presId="urn:microsoft.com/office/officeart/2018/2/layout/IconCircleList"/>
    <dgm:cxn modelId="{EFA0FCB7-92DA-46FA-B244-C0718F958880}" type="presParOf" srcId="{110B84F6-BA8E-41E2-938C-3624D648233A}" destId="{5D8CB6D4-C78A-4381-A27B-0E36008214A4}" srcOrd="2" destOrd="0" presId="urn:microsoft.com/office/officeart/2018/2/layout/IconCircleList"/>
    <dgm:cxn modelId="{4203BE8E-ACC9-48A3-BE26-28B3E18815BA}" type="presParOf" srcId="{110B84F6-BA8E-41E2-938C-3624D648233A}" destId="{8A358EA7-1F49-4DA8-A68C-B80C121FEAAC}" srcOrd="3" destOrd="0" presId="urn:microsoft.com/office/officeart/2018/2/layout/IconCircleList"/>
    <dgm:cxn modelId="{B96B371B-324A-41A8-8CF9-7475864A3639}" type="presParOf" srcId="{5290375F-DD7D-490C-B92E-9D52FC199BE7}" destId="{5E1F0D3E-035D-4E31-A18B-2F8DFC1FD55E}" srcOrd="5" destOrd="0" presId="urn:microsoft.com/office/officeart/2018/2/layout/IconCircleList"/>
    <dgm:cxn modelId="{D41FBEAA-0209-41B7-8AB6-E7C635911DAC}" type="presParOf" srcId="{5290375F-DD7D-490C-B92E-9D52FC199BE7}" destId="{13C45843-A828-4411-BDE6-9F42EAFF557D}" srcOrd="6" destOrd="0" presId="urn:microsoft.com/office/officeart/2018/2/layout/IconCircleList"/>
    <dgm:cxn modelId="{F507669E-A830-4263-9A59-506F2D9E71FB}" type="presParOf" srcId="{13C45843-A828-4411-BDE6-9F42EAFF557D}" destId="{9701CBDC-65ED-4E7B-971A-7FF77307E850}" srcOrd="0" destOrd="0" presId="urn:microsoft.com/office/officeart/2018/2/layout/IconCircleList"/>
    <dgm:cxn modelId="{95339706-DE7C-40CF-980E-832ADD79DFFC}" type="presParOf" srcId="{13C45843-A828-4411-BDE6-9F42EAFF557D}" destId="{D6B4E036-82ED-4A33-AC56-8173BBCFC8B6}" srcOrd="1" destOrd="0" presId="urn:microsoft.com/office/officeart/2018/2/layout/IconCircleList"/>
    <dgm:cxn modelId="{D6B9C57E-EFB5-4C95-8B88-8F625E6419BB}" type="presParOf" srcId="{13C45843-A828-4411-BDE6-9F42EAFF557D}" destId="{145A209A-493C-4734-BA38-00B760889985}" srcOrd="2" destOrd="0" presId="urn:microsoft.com/office/officeart/2018/2/layout/IconCircleList"/>
    <dgm:cxn modelId="{D55F07E1-1287-460C-A13E-B8564583EF49}" type="presParOf" srcId="{13C45843-A828-4411-BDE6-9F42EAFF557D}" destId="{63DCE8B9-3425-44F8-8DD7-0115D47256EE}" srcOrd="3" destOrd="0" presId="urn:microsoft.com/office/officeart/2018/2/layout/IconCircleList"/>
    <dgm:cxn modelId="{ABB4A921-8BA9-4A24-82F3-7A7C45D91083}" type="presParOf" srcId="{5290375F-DD7D-490C-B92E-9D52FC199BE7}" destId="{6121AA33-C6BE-48E3-989D-1F4CDC0C2E21}" srcOrd="7" destOrd="0" presId="urn:microsoft.com/office/officeart/2018/2/layout/IconCircleList"/>
    <dgm:cxn modelId="{11EA50ED-182B-492B-A881-392BD037B9E7}" type="presParOf" srcId="{5290375F-DD7D-490C-B92E-9D52FC199BE7}" destId="{C9CD5054-2451-4F50-B637-9A9671C4408D}" srcOrd="8" destOrd="0" presId="urn:microsoft.com/office/officeart/2018/2/layout/IconCircleList"/>
    <dgm:cxn modelId="{658CBB1B-7B50-4918-8B34-FFC23C8110F4}" type="presParOf" srcId="{C9CD5054-2451-4F50-B637-9A9671C4408D}" destId="{24E37B33-93F5-4F15-9DFB-2C3269EE0392}" srcOrd="0" destOrd="0" presId="urn:microsoft.com/office/officeart/2018/2/layout/IconCircleList"/>
    <dgm:cxn modelId="{E5DD4AE3-5E3E-4ADF-BE82-D47D361E15D7}" type="presParOf" srcId="{C9CD5054-2451-4F50-B637-9A9671C4408D}" destId="{E8714284-FCAD-4F2B-93D2-FEAD8A7492B9}" srcOrd="1" destOrd="0" presId="urn:microsoft.com/office/officeart/2018/2/layout/IconCircleList"/>
    <dgm:cxn modelId="{D8807A58-7987-4D28-AC59-C27228BF3204}" type="presParOf" srcId="{C9CD5054-2451-4F50-B637-9A9671C4408D}" destId="{3770511D-1CAF-4286-A77F-73A292DE7212}" srcOrd="2" destOrd="0" presId="urn:microsoft.com/office/officeart/2018/2/layout/IconCircleList"/>
    <dgm:cxn modelId="{292425D9-D9D3-4A17-AEB1-33176E2B78C9}" type="presParOf" srcId="{C9CD5054-2451-4F50-B637-9A9671C4408D}" destId="{1FD1972E-418B-4DFC-A6EA-C56F7DF0D276}" srcOrd="3" destOrd="0" presId="urn:microsoft.com/office/officeart/2018/2/layout/IconCircleList"/>
    <dgm:cxn modelId="{505B8438-8AA8-463A-B413-50985C138FFD}" type="presParOf" srcId="{5290375F-DD7D-490C-B92E-9D52FC199BE7}" destId="{961CD611-9C6B-4722-B045-29D9E433F702}" srcOrd="9" destOrd="0" presId="urn:microsoft.com/office/officeart/2018/2/layout/IconCircleList"/>
    <dgm:cxn modelId="{8608DD65-A9D3-43F5-A3AC-816A9A292CBD}" type="presParOf" srcId="{5290375F-DD7D-490C-B92E-9D52FC199BE7}" destId="{D209CE87-1107-44EB-AF03-1C5C92AD2762}" srcOrd="10" destOrd="0" presId="urn:microsoft.com/office/officeart/2018/2/layout/IconCircleList"/>
    <dgm:cxn modelId="{9D5848A2-BD2B-4825-A0A5-69C27B9A0559}" type="presParOf" srcId="{D209CE87-1107-44EB-AF03-1C5C92AD2762}" destId="{6DEFE1D5-F450-4D34-986B-1CE54981CD7C}" srcOrd="0" destOrd="0" presId="urn:microsoft.com/office/officeart/2018/2/layout/IconCircleList"/>
    <dgm:cxn modelId="{C39FEF97-C45F-45D8-A28B-FA8D1CC4B5C7}" type="presParOf" srcId="{D209CE87-1107-44EB-AF03-1C5C92AD2762}" destId="{64010876-C242-4190-AC8A-9F8F75CB3EA5}" srcOrd="1" destOrd="0" presId="urn:microsoft.com/office/officeart/2018/2/layout/IconCircleList"/>
    <dgm:cxn modelId="{C035CA00-020F-412C-8C48-5E70280ACAB0}" type="presParOf" srcId="{D209CE87-1107-44EB-AF03-1C5C92AD2762}" destId="{86D373B8-EDC0-4790-A904-C85CE6F32741}" srcOrd="2" destOrd="0" presId="urn:microsoft.com/office/officeart/2018/2/layout/IconCircleList"/>
    <dgm:cxn modelId="{4CB032C2-4353-4873-861C-270D61791004}" type="presParOf" srcId="{D209CE87-1107-44EB-AF03-1C5C92AD2762}" destId="{496BCAA1-49BE-4C31-8853-5251CA6405D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27FEE-4F82-4DB0-99DA-EA1C33200BFB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F387B-08D5-4F02-A870-F243C28E5F21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3D210-F0F1-42BE-9E45-813F5C02110B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Accountability           </a:t>
          </a:r>
          <a:endParaRPr lang="en-US" sz="2400" kern="1200" dirty="0"/>
        </a:p>
      </dsp:txBody>
      <dsp:txXfrm>
        <a:off x="1172126" y="908559"/>
        <a:ext cx="2114937" cy="897246"/>
      </dsp:txXfrm>
    </dsp:sp>
    <dsp:sp modelId="{F09D9DC4-06AD-4731-A7A1-07EDCA7E9F0F}">
      <dsp:nvSpPr>
        <dsp:cNvPr id="0" name=""/>
        <dsp:cNvSpPr/>
      </dsp:nvSpPr>
      <dsp:spPr>
        <a:xfrm>
          <a:off x="4005581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90ADE-8938-4CE7-A2E9-8F390BE54A85}">
      <dsp:nvSpPr>
        <dsp:cNvPr id="0" name=""/>
        <dsp:cNvSpPr/>
      </dsp:nvSpPr>
      <dsp:spPr>
        <a:xfrm>
          <a:off x="4213867" y="999769"/>
          <a:ext cx="520402" cy="6868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0A38C-10BB-4C0C-8556-5F234618DE24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     Honesty</a:t>
          </a:r>
          <a:endParaRPr lang="en-US" sz="2400" kern="1200" dirty="0"/>
        </a:p>
      </dsp:txBody>
      <dsp:txXfrm>
        <a:off x="4745088" y="908559"/>
        <a:ext cx="2114937" cy="897246"/>
      </dsp:txXfrm>
    </dsp:sp>
    <dsp:sp modelId="{626E4246-FD0F-4A34-952F-F1D5086D09F6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1182C-B5FC-401B-804F-454A47FE2AC7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58EA7-1F49-4DA8-A68C-B80C121FEAAC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Listening</a:t>
          </a:r>
          <a:endParaRPr lang="en-US" sz="2400" kern="1200"/>
        </a:p>
      </dsp:txBody>
      <dsp:txXfrm>
        <a:off x="8318049" y="908559"/>
        <a:ext cx="2114937" cy="897246"/>
      </dsp:txXfrm>
    </dsp:sp>
    <dsp:sp modelId="{9701CBDC-65ED-4E7B-971A-7FF77307E850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4E036-82ED-4A33-AC56-8173BBCFC8B6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CE8B9-3425-44F8-8DD7-0115D47256EE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Open Communication</a:t>
          </a:r>
          <a:endParaRPr lang="en-US" sz="2400" kern="1200"/>
        </a:p>
      </dsp:txBody>
      <dsp:txXfrm>
        <a:off x="1172126" y="2545532"/>
        <a:ext cx="2114937" cy="897246"/>
      </dsp:txXfrm>
    </dsp:sp>
    <dsp:sp modelId="{24E37B33-93F5-4F15-9DFB-2C3269EE0392}">
      <dsp:nvSpPr>
        <dsp:cNvPr id="0" name=""/>
        <dsp:cNvSpPr/>
      </dsp:nvSpPr>
      <dsp:spPr>
        <a:xfrm>
          <a:off x="4005581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14284-FCAD-4F2B-93D2-FEAD8A7492B9}">
      <dsp:nvSpPr>
        <dsp:cNvPr id="0" name=""/>
        <dsp:cNvSpPr/>
      </dsp:nvSpPr>
      <dsp:spPr>
        <a:xfrm>
          <a:off x="4131670" y="2703130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1972E-418B-4DFC-A6EA-C56F7DF0D276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     Trust</a:t>
          </a:r>
          <a:endParaRPr lang="en-US" sz="2400" kern="1200" dirty="0"/>
        </a:p>
      </dsp:txBody>
      <dsp:txXfrm>
        <a:off x="4745088" y="2545532"/>
        <a:ext cx="2114937" cy="897246"/>
      </dsp:txXfrm>
    </dsp:sp>
    <dsp:sp modelId="{6DEFE1D5-F450-4D34-986B-1CE54981CD7C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10876-C242-4190-AC8A-9F8F75CB3EA5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BCAA1-49BE-4C31-8853-5251CA6405DF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Mutual Respect </a:t>
          </a:r>
          <a:endParaRPr lang="en-US" sz="2400" kern="1200"/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D3FE-AE51-4478-A56B-E9EEC0C46895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F0DD-D52E-4B16-B1B5-34371595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1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F9E57-484B-4742-8C60-A4AF9B23C6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4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F9E57-484B-4742-8C60-A4AF9B23C6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1158-B319-41D5-8FB1-9E5BC6C981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2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1158-B319-41D5-8FB1-9E5BC6C981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3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F9E57-484B-4742-8C60-A4AF9B23C6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0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4313f213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4313f213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95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F9E57-484B-4742-8C60-A4AF9B23C6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4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F9E57-484B-4742-8C60-A4AF9B23C6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42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F9E57-484B-4742-8C60-A4AF9B23C6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98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F9E57-484B-4742-8C60-A4AF9B23C6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5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C53F-4025-4171-9843-B165815C0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CF95B-B430-7F0F-060D-1DCDCAE02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6283-E0DE-F7C5-D035-A88A3D40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84C2-2B41-4E72-70CC-C5E3C854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B630A-EED4-8E2D-4F95-77FE544F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6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7A24-64E4-55CD-F8AD-F014F87C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DD7B1-AD5A-C3E4-3E85-86D19B417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9BE3-2296-67A9-DD97-E1C4471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9C5D4-196F-8072-B72B-B0627A04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17A26-B2DD-FB28-75F8-B8FF756A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48C7F-EDC2-AAA2-A551-AB3CD93D0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63FD3-FE15-B745-86A8-F5A0AE4A4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E71BD-1733-8D0D-AC8F-5A9F79A6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C32C7-685B-F616-BBA8-CD2617B5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25E7-C668-5DE5-690B-D7D66207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9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A309F6C1-D55A-6FF3-57CC-C1A9995E628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;p4">
            <a:extLst>
              <a:ext uri="{FF2B5EF4-FFF2-40B4-BE49-F238E27FC236}">
                <a16:creationId xmlns:a16="http://schemas.microsoft.com/office/drawing/2014/main" id="{5BE6B05D-234C-8EEE-A7F9-01CB0FA498D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9200" y="192000"/>
            <a:ext cx="2001600" cy="9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671D24-B9A8-417A-7598-8FEC7F961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4225" y="6209693"/>
            <a:ext cx="4162426" cy="5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95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Google Shape;11;p3">
            <a:extLst>
              <a:ext uri="{FF2B5EF4-FFF2-40B4-BE49-F238E27FC236}">
                <a16:creationId xmlns:a16="http://schemas.microsoft.com/office/drawing/2014/main" id="{520D0A24-9632-3E3C-F7FC-0DD9C9178B5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;p4">
            <a:extLst>
              <a:ext uri="{FF2B5EF4-FFF2-40B4-BE49-F238E27FC236}">
                <a16:creationId xmlns:a16="http://schemas.microsoft.com/office/drawing/2014/main" id="{D8675367-C68B-1F03-AC95-6BD9F43B9A6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9200" y="192000"/>
            <a:ext cx="2001600" cy="9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968673-D0EB-1AAB-6BC4-ADB29EB6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4225" y="6209693"/>
            <a:ext cx="4162426" cy="5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99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D336-1C36-C926-17C2-611B9DB6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1340-BA98-6060-57C6-F691256A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1A14-24DB-1DD9-C282-B7B5B1CF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D7EB-24C6-8488-7819-C075EC73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093B3-64F5-BA24-4192-8E4683E5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4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E896-0EEF-405B-D969-B4D19F21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1A33-19E7-5BB0-45BC-FC655849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0381-B5F7-072D-9A7A-30F8F5D9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A7F6-BB22-8DBA-03F3-745F8272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7B95-039D-C283-DAD0-8B7649B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0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6A92-57D3-225B-92D8-5D028397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3CF8-29B1-73E8-3B43-596AE2396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BA0AC-DAA2-3857-E7F1-B0ED313F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8218B-8677-76D6-24A5-1F2F7630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7DC58-112E-A438-EDC8-666B64F9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E8F31-6460-9A2F-9A5C-EDE0064D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0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C5F6-5DCA-E938-320A-0B92835E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42C8D-9463-FF50-6CEE-3C194B0A5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C27E7-A4C3-B3D2-0325-F17AD68B8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32CFE-BE11-70AA-877F-4FF9A18E5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D08C7-25EB-D7A8-B4BB-27C9CEC4F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3F3C9-1503-B236-284A-291C7A8C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F2269-F239-9A3C-986F-275C7C95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2F093-63A5-170F-7FE1-C36AE609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96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1E1B-49D5-4E9E-CAE9-3D065A0B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F3E59-4B45-283D-7FF8-9C68024F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D9677-E315-192F-868B-830D899B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AEA7C-B215-5A3B-657F-350CC9FD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5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4CCCA-9617-F4A9-C97B-90F0D08D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28F39-FCCC-2D14-48E6-38E0A17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51960-50B8-78EF-C845-ED4EE8B6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B6BB-F462-5ACC-0079-507DB775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E2279-9CEE-8464-5D9E-B85A7321B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4657B-64CD-1ECE-C456-84FC7EA55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38C99-A9D6-2362-F6DD-FED223DD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BEF00-6342-9799-10BA-3E53ABE9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CCDF9-AA2D-6356-B574-E43C0CC2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0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E066-8508-75D7-E642-6092052D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AD988-B272-9CC6-A3E5-D4D088F81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78D54-CA84-AD8F-6DB0-8DC7CC93D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DDF6-EDEA-33B5-A335-26135B02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76D3B-DCA9-E6ED-969F-CE878850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D9211-9876-7F55-4BDE-77E386EC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8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42189-7A6D-B24B-522B-BD741B93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A80A4-5375-C839-E259-8D52F376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B9145-29AD-5482-961F-25F021311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6961-5BB6-4F0D-95E4-2BA1F8356A3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18A15-0D14-187C-F24F-3308F9F36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F7BD0-E008-6672-3B7D-667B8074B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1C12C-DBAF-461D-97F3-CBBCA7F1B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5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infrastructure.planninginspectorate.gov.uk/projects/eastern/the-sizewell-c-project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frastructure.planninginspectorate.gov.uk/wp-content/ipc/uploads/projects/EN010012/EN010012-002905-SZC_Bk8_8.18_Freight_Management_Strategy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fo@sizewellc.co.u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6B3D3-1C99-30B9-321C-05FE8109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7D625-BD9C-C6B3-1FF8-39D8ECCE4895}"/>
              </a:ext>
            </a:extLst>
          </p:cNvPr>
          <p:cNvSpPr txBox="1">
            <a:spLocks/>
          </p:cNvSpPr>
          <p:nvPr/>
        </p:nvSpPr>
        <p:spPr>
          <a:xfrm>
            <a:off x="717740" y="440776"/>
            <a:ext cx="8399992" cy="5991225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67" dirty="0"/>
          </a:p>
          <a:p>
            <a:r>
              <a:rPr lang="en-US" sz="6667" dirty="0"/>
              <a:t>Sizewell C update 2023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600" dirty="0">
                <a:solidFill>
                  <a:schemeClr val="accent2"/>
                </a:solidFill>
              </a:rPr>
              <a:t>Aldeburgh Parish Council Meeting </a:t>
            </a:r>
          </a:p>
          <a:p>
            <a:pPr lvl="1"/>
            <a:endParaRPr lang="en-GB" sz="1400" dirty="0">
              <a:solidFill>
                <a:schemeClr val="accent2"/>
              </a:solidFill>
            </a:endParaRPr>
          </a:p>
          <a:p>
            <a:pPr lvl="1"/>
            <a:r>
              <a:rPr lang="en-GB" sz="1400" dirty="0">
                <a:solidFill>
                  <a:schemeClr val="accent2"/>
                </a:solidFill>
              </a:rPr>
              <a:t>Thursday 9</a:t>
            </a:r>
            <a:r>
              <a:rPr lang="en-GB" sz="1400" baseline="30000" dirty="0">
                <a:solidFill>
                  <a:schemeClr val="accent2"/>
                </a:solidFill>
              </a:rPr>
              <a:t>th</a:t>
            </a:r>
            <a:r>
              <a:rPr lang="en-GB" sz="1400" dirty="0">
                <a:solidFill>
                  <a:schemeClr val="accent2"/>
                </a:solidFill>
              </a:rPr>
              <a:t> November 2023</a:t>
            </a:r>
          </a:p>
          <a:p>
            <a:pPr lvl="1"/>
            <a:r>
              <a:rPr lang="en-GB" sz="1400" dirty="0">
                <a:solidFill>
                  <a:schemeClr val="accent2"/>
                </a:solidFill>
              </a:rPr>
              <a:t>Richard Knight – Senior Community Relations Manager</a:t>
            </a:r>
          </a:p>
          <a:p>
            <a:pPr lvl="1"/>
            <a:r>
              <a:rPr lang="en-GB" sz="1400" dirty="0">
                <a:solidFill>
                  <a:schemeClr val="accent2"/>
                </a:solidFill>
              </a:rPr>
              <a:t>Zoe Botten – Community Relations Manager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5142F-4AAF-A2DD-F1A1-8379D149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91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B4900-1826-B6A0-6D16-A29F83B5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t>10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95E65-DC8B-BC81-2AE3-620954154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/>
          </a:p>
        </p:txBody>
      </p:sp>
      <p:pic>
        <p:nvPicPr>
          <p:cNvPr id="6" name="Picture 5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3061536E-5578-8A66-42E6-047E01CD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1288183"/>
            <a:ext cx="4890767" cy="4281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4E884F-3A1B-53F9-FBBF-2BA3315484CD}"/>
              </a:ext>
            </a:extLst>
          </p:cNvPr>
          <p:cNvSpPr/>
          <p:nvPr/>
        </p:nvSpPr>
        <p:spPr>
          <a:xfrm>
            <a:off x="704849" y="447675"/>
            <a:ext cx="5492751" cy="1025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55 Roman" pitchFamily="2" charset="0"/>
                <a:ea typeface="+mn-ea"/>
                <a:cs typeface="+mn-cs"/>
              </a:rPr>
              <a:t>  </a:t>
            </a:r>
            <a:r>
              <a:rPr lang="en-GB" sz="3200" b="1" dirty="0">
                <a:solidFill>
                  <a:prstClr val="white"/>
                </a:solidFill>
                <a:latin typeface="Frutiger 55 Roman" pitchFamily="2" charset="0"/>
              </a:rPr>
              <a:t>Emergency Services and Community Support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55 Roman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F2636-1F78-6464-B9DF-F02A9AFEC548}"/>
              </a:ext>
            </a:extLst>
          </p:cNvPr>
          <p:cNvSpPr txBox="1"/>
          <p:nvPr/>
        </p:nvSpPr>
        <p:spPr>
          <a:xfrm>
            <a:off x="403223" y="1815817"/>
            <a:ext cx="6601875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Funding for emergency services in East Suffolk. Locality Sgt in post and working closely with the  Community Relations Team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Police reserve funding 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Community Safety Officer will work with local stakeholders to address concerns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Resources devoted to council-led initiatives that reduce crime and anti-social behaviour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Pressures on education and social care addressed through a resilience fund  </a:t>
            </a:r>
          </a:p>
          <a:p>
            <a:pPr marL="1270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Frutiger 55 Roman"/>
            </a:endParaRPr>
          </a:p>
          <a:p>
            <a:pPr marL="127000">
              <a:spcAft>
                <a:spcPts val="1200"/>
              </a:spcAft>
              <a:buClr>
                <a:schemeClr val="dk1"/>
              </a:buClr>
              <a:buSzPts val="1600"/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Community Safety Management Plan - infrastructure.planninginspectorate.gov.uk</a:t>
            </a:r>
          </a:p>
        </p:txBody>
      </p:sp>
    </p:spTree>
    <p:extLst>
      <p:ext uri="{BB962C8B-B14F-4D97-AF65-F5344CB8AC3E}">
        <p14:creationId xmlns:p14="http://schemas.microsoft.com/office/powerpoint/2010/main" val="267256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9FA2E-54C8-EDE4-FF9B-BB033188E44C}"/>
              </a:ext>
            </a:extLst>
          </p:cNvPr>
          <p:cNvSpPr txBox="1"/>
          <p:nvPr/>
        </p:nvSpPr>
        <p:spPr>
          <a:xfrm>
            <a:off x="986319" y="330628"/>
            <a:ext cx="50069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Workforce Conduct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C16B1-7A1E-04FA-693C-AD4A9C415A75}"/>
              </a:ext>
            </a:extLst>
          </p:cNvPr>
          <p:cNvSpPr txBox="1"/>
          <p:nvPr/>
        </p:nvSpPr>
        <p:spPr>
          <a:xfrm>
            <a:off x="390418" y="1335640"/>
            <a:ext cx="11537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conduct of the SZC workforce in the community is of the highest importance. It is for that reason that everyone involved with the SZC Project is expected to: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Be responsible for your safety and the safety of others by complying with all applicable laws, rules, and regulations;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Be ambassadors for the project through your behaviour and actions on site and in the community, including in the use of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Refrain from anti-social behaviour, discriminatory behaviour or harassment on and off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Ensure that they are not intoxicated by alcohol or under the influence or illegal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Respect colleagues and endeavour to maintain harmonious workplace relations at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Ensure that rented accommodation is maintained in a tidy state with the proper disposal of rubbish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Ensure that personal noise levels are appropriate to the time of day and 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Ensure no damage of any kind is caused to property on the off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Respect speed limits and be aware of other road users, agricultural vehicles and livestock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‘By attending and completing the SZC Site Induction and receiving access to SZC site you are confirming your commitment to the expectations described above’’. </a:t>
            </a:r>
          </a:p>
        </p:txBody>
      </p:sp>
    </p:spTree>
    <p:extLst>
      <p:ext uri="{BB962C8B-B14F-4D97-AF65-F5344CB8AC3E}">
        <p14:creationId xmlns:p14="http://schemas.microsoft.com/office/powerpoint/2010/main" val="225270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B4900-1826-B6A0-6D16-A29F83B5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t>12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95E65-DC8B-BC81-2AE3-620954154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/>
          </a:p>
        </p:txBody>
      </p:sp>
      <p:pic>
        <p:nvPicPr>
          <p:cNvPr id="6" name="Picture 5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1152FCED-8CF5-8A0E-28F9-ED3120B4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890" y="2001520"/>
            <a:ext cx="6110110" cy="34414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29B9BF-D159-E253-2311-4858002BBCAD}"/>
              </a:ext>
            </a:extLst>
          </p:cNvPr>
          <p:cNvSpPr/>
          <p:nvPr/>
        </p:nvSpPr>
        <p:spPr>
          <a:xfrm>
            <a:off x="704849" y="447675"/>
            <a:ext cx="5492751" cy="1025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55 Roman" pitchFamily="2" charset="0"/>
                <a:ea typeface="+mn-ea"/>
                <a:cs typeface="+mn-cs"/>
              </a:rPr>
              <a:t>  Community Fund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6CC87-0AD5-4FE5-D7EA-BDD09F334992}"/>
              </a:ext>
            </a:extLst>
          </p:cNvPr>
          <p:cNvSpPr txBox="1"/>
          <p:nvPr/>
        </p:nvSpPr>
        <p:spPr>
          <a:xfrm>
            <a:off x="101600" y="1886836"/>
            <a:ext cx="6096000" cy="387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£23mn for projects that promote the economic, social or environmental wellbeing of East Suffolk to filter through the lifetime of the project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Administered by Suffolk Community Foundation; public representatives on the funding panel  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Further support from Community Action Suffolk and East Suffolk Community Partnerships 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Focused where impacts are greatest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Small grants, Open grants, Strategic grants covering different purposes </a:t>
            </a:r>
          </a:p>
        </p:txBody>
      </p:sp>
    </p:spTree>
    <p:extLst>
      <p:ext uri="{BB962C8B-B14F-4D97-AF65-F5344CB8AC3E}">
        <p14:creationId xmlns:p14="http://schemas.microsoft.com/office/powerpoint/2010/main" val="244770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8BF236-78D6-0CE0-0787-5FE7BE2E66CC}"/>
              </a:ext>
            </a:extLst>
          </p:cNvPr>
          <p:cNvSpPr/>
          <p:nvPr/>
        </p:nvSpPr>
        <p:spPr>
          <a:xfrm>
            <a:off x="603249" y="577131"/>
            <a:ext cx="5492751" cy="1025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55 Roman" pitchFamily="2" charset="0"/>
                <a:ea typeface="+mn-ea"/>
                <a:cs typeface="+mn-cs"/>
              </a:rPr>
              <a:t>  </a:t>
            </a:r>
            <a:r>
              <a:rPr lang="en-GB" sz="3200" b="1" dirty="0">
                <a:solidFill>
                  <a:prstClr val="white"/>
                </a:solidFill>
                <a:latin typeface="Frutiger 55 Roman" pitchFamily="2" charset="0"/>
              </a:rPr>
              <a:t>Economy and Tourism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55 Roman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45100-A303-E413-CFF5-436BB8E1EEC5}"/>
              </a:ext>
            </a:extLst>
          </p:cNvPr>
          <p:cNvSpPr txBox="1"/>
          <p:nvPr/>
        </p:nvSpPr>
        <p:spPr>
          <a:xfrm>
            <a:off x="603249" y="2624983"/>
            <a:ext cx="6619875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Frutiger 55 Roman"/>
                <a:ea typeface="Times New Roman" panose="02020603050405020304" pitchFamily="18" charset="0"/>
              </a:rPr>
              <a:t>T</a:t>
            </a:r>
            <a:r>
              <a:rPr lang="en-GB" sz="1600" dirty="0">
                <a:latin typeface="Frutiger 55 Roman"/>
                <a:ea typeface="Times New Roman" panose="02020603050405020304" pitchFamily="18" charset="0"/>
              </a:rPr>
              <a:t>ourism fund £12,000,006 for purpose of mitigating potential impacts on tourism.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Frutiger 55 Roman"/>
                <a:ea typeface="Times New Roman" panose="02020603050405020304" pitchFamily="18" charset="0"/>
              </a:rPr>
              <a:t>Tourism fund will oversee delivery of tourism plans, projects and programmes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Frutiger 55 Roman"/>
                <a:ea typeface="Times New Roman" panose="02020603050405020304" pitchFamily="18" charset="0"/>
              </a:rPr>
              <a:t>Supporting ESC employ a Tourism Programme Manager and a Tourism Working Group </a:t>
            </a:r>
            <a:endParaRPr lang="en-GB" sz="1600" dirty="0">
              <a:effectLst/>
              <a:latin typeface="Frutiger 55 Roman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68D45-AC74-4600-3075-2276F758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580" y="1089911"/>
            <a:ext cx="2971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513FB-CDAC-03FF-D558-999EDFC0112D}"/>
              </a:ext>
            </a:extLst>
          </p:cNvPr>
          <p:cNvSpPr txBox="1"/>
          <p:nvPr/>
        </p:nvSpPr>
        <p:spPr>
          <a:xfrm>
            <a:off x="986319" y="330628"/>
            <a:ext cx="50069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740E7-D50E-692E-5DB0-18684105FB4B}"/>
              </a:ext>
            </a:extLst>
          </p:cNvPr>
          <p:cNvSpPr txBox="1"/>
          <p:nvPr/>
        </p:nvSpPr>
        <p:spPr>
          <a:xfrm>
            <a:off x="614001" y="1308537"/>
            <a:ext cx="10495722" cy="620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 will be encouraged to use a designated route to their allocated parking facility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HGVs will follow a designated route – enforced by an onboard tracking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Traffic and Transport Working Groups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B1122 and B1125)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Review Group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Northern and Southern Transport Forums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Co-Ordinator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these documents at: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The Sizewell C Project | National Infrastructure Planning (planninginspectorate.gov.uk)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Worker Travel Plan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Traffic Management Plan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Incident Management Plan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Consolidated Transport Assessment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9F181-D038-2E38-4C6F-7BFABD668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182" y="2173549"/>
            <a:ext cx="30003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E46EFEC-D381-5318-9D23-186F8CF3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2" y="1118467"/>
            <a:ext cx="5841558" cy="4126139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7CD3BFCC-D3BD-392D-07AB-5BFA3E4D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424" y="2675644"/>
            <a:ext cx="5181600" cy="1916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2D1CF5-B941-D68E-B81C-AC924C90BE11}"/>
              </a:ext>
            </a:extLst>
          </p:cNvPr>
          <p:cNvSpPr txBox="1"/>
          <p:nvPr/>
        </p:nvSpPr>
        <p:spPr>
          <a:xfrm>
            <a:off x="678511" y="55044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Freight_Management_Strategy (planninginspectorate.gov.uk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A83B6-48F1-2C43-8B89-BBBA00F3EF4F}"/>
              </a:ext>
            </a:extLst>
          </p:cNvPr>
          <p:cNvSpPr/>
          <p:nvPr/>
        </p:nvSpPr>
        <p:spPr>
          <a:xfrm>
            <a:off x="795130" y="288217"/>
            <a:ext cx="5197503" cy="6950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55 Roman" pitchFamily="2" charset="0"/>
                <a:ea typeface="+mn-ea"/>
                <a:cs typeface="+mn-cs"/>
              </a:rPr>
              <a:t>  Material Transportation </a:t>
            </a:r>
            <a:r>
              <a:rPr lang="en-GB" sz="3200" b="1" dirty="0">
                <a:solidFill>
                  <a:prstClr val="white"/>
                </a:solidFill>
                <a:latin typeface="Frutiger 55 Roman" pitchFamily="2" charset="0"/>
              </a:rPr>
              <a:t> 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55 Roman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3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17">
            <a:extLst>
              <a:ext uri="{FF2B5EF4-FFF2-40B4-BE49-F238E27FC236}">
                <a16:creationId xmlns:a16="http://schemas.microsoft.com/office/drawing/2014/main" id="{567EFBBD-38FD-4D87-1F38-08BE5B00DB57}"/>
              </a:ext>
            </a:extLst>
          </p:cNvPr>
          <p:cNvSpPr txBox="1"/>
          <p:nvPr/>
        </p:nvSpPr>
        <p:spPr>
          <a:xfrm>
            <a:off x="874643" y="449634"/>
            <a:ext cx="5383282" cy="809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3629" b="1" dirty="0">
                <a:solidFill>
                  <a:schemeClr val="bg1"/>
                </a:solidFill>
                <a:latin typeface="Frutiger 65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/>
              </a:rPr>
              <a:t>Highway Works</a:t>
            </a:r>
          </a:p>
          <a:p>
            <a:pPr>
              <a:buClr>
                <a:schemeClr val="bg1"/>
              </a:buClr>
            </a:pPr>
            <a:endParaRPr lang="en-GB" sz="1633" dirty="0">
              <a:solidFill>
                <a:schemeClr val="bg1"/>
              </a:solidFill>
              <a:latin typeface="Lucida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65B58-7A33-7DEC-CBAE-BFC74839C821}"/>
              </a:ext>
            </a:extLst>
          </p:cNvPr>
          <p:cNvSpPr txBox="1"/>
          <p:nvPr/>
        </p:nvSpPr>
        <p:spPr>
          <a:xfrm>
            <a:off x="641405" y="2316931"/>
            <a:ext cx="5454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Associated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Village Bypass – Farnham and Stratford St Andrew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Sizewell Link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Yoxford roundabout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Green Rail Route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Southern Park and 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Northern Park and 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Freight Management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A12/A144, A12/B1119 and A1094/B1069 junctions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D9256-DD8B-A5E3-C78D-5808776814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76" y="1259407"/>
            <a:ext cx="5514975" cy="479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8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89738F1-363A-BB50-2401-5B48D628D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 r="21384" b="-2"/>
          <a:stretch/>
        </p:blipFill>
        <p:spPr bwMode="auto">
          <a:xfrm>
            <a:off x="5334881" y="1314450"/>
            <a:ext cx="674218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45550-CF33-9B0D-BEDB-E4BB3B488406}"/>
              </a:ext>
            </a:extLst>
          </p:cNvPr>
          <p:cNvSpPr txBox="1"/>
          <p:nvPr/>
        </p:nvSpPr>
        <p:spPr>
          <a:xfrm>
            <a:off x="314960" y="1122363"/>
            <a:ext cx="4186381" cy="43830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3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300" dirty="0">
                <a:latin typeface="+mj-lt"/>
                <a:ea typeface="+mj-ea"/>
                <a:cs typeface="+mj-cs"/>
              </a:rPr>
              <a:t>Project updates</a:t>
            </a:r>
          </a:p>
          <a:p>
            <a:pPr marL="457200" marR="0" lvl="0" indent="-330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65"/>
              <a:ea typeface="+mn-ea"/>
              <a:cs typeface="+mn-cs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65"/>
              <a:ea typeface="+mn-ea"/>
              <a:cs typeface="+mn-cs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Frutiger 65"/>
            </a:endParaRPr>
          </a:p>
          <a:p>
            <a:pPr marL="1270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Pts val="1600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65"/>
                <a:ea typeface="+mn-ea"/>
                <a:cs typeface="+mn-cs"/>
              </a:rPr>
              <a:t>New online works tracker to keep local communities informed about surveys and other preparatory works</a:t>
            </a:r>
          </a:p>
          <a:p>
            <a:pPr marL="1270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Pts val="1600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65"/>
                <a:ea typeface="+mn-ea"/>
                <a:cs typeface="+mn-cs"/>
              </a:rPr>
              <a:t>Contact our Leiston office –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65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info@sizewellc.co.uk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65"/>
                <a:ea typeface="+mn-ea"/>
                <a:cs typeface="+mn-cs"/>
              </a:rPr>
              <a:t> or 0800 197 6102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95E65-DC8B-BC81-2AE3-620954154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B4900-1826-B6A0-6D16-A29F83B5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65EC456-D687-45E1-991F-38FE753222BA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560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7880C-2958-81DF-B254-CD8EC3AE658C}"/>
              </a:ext>
            </a:extLst>
          </p:cNvPr>
          <p:cNvSpPr txBox="1"/>
          <p:nvPr/>
        </p:nvSpPr>
        <p:spPr>
          <a:xfrm>
            <a:off x="1921267" y="2188396"/>
            <a:ext cx="8137133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03556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8BA77-32F7-4B28-CA08-E33FBF95E8C9}"/>
              </a:ext>
            </a:extLst>
          </p:cNvPr>
          <p:cNvSpPr txBox="1"/>
          <p:nvPr/>
        </p:nvSpPr>
        <p:spPr>
          <a:xfrm>
            <a:off x="524786" y="1192696"/>
            <a:ext cx="1067065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Frutiger 55 Roman"/>
              </a:rPr>
              <a:t>Leads the emergency response and required tactical intervention to an incident. Has knowledge, experience, and an ability to coordinate specific resources required for response.</a:t>
            </a:r>
          </a:p>
          <a:p>
            <a:endParaRPr lang="en-GB" sz="1600" dirty="0">
              <a:latin typeface="Frutiger 55 Roman"/>
            </a:endParaRPr>
          </a:p>
          <a:p>
            <a:r>
              <a:rPr lang="en-GB" sz="1600" dirty="0">
                <a:latin typeface="Frutiger 55 Roman"/>
              </a:rPr>
              <a:t>Key Responsibilities</a:t>
            </a:r>
          </a:p>
          <a:p>
            <a:endParaRPr lang="en-GB" sz="1600" dirty="0">
              <a:latin typeface="Frutiger 55 Roman"/>
            </a:endParaRPr>
          </a:p>
          <a:p>
            <a:r>
              <a:rPr lang="en-GB" sz="1600" dirty="0">
                <a:latin typeface="Frutiger 55 Roman"/>
              </a:rPr>
              <a:t>• Lead and coordinate the overall SZC emergency response.</a:t>
            </a:r>
          </a:p>
          <a:p>
            <a:r>
              <a:rPr lang="en-GB" sz="1600" dirty="0">
                <a:latin typeface="Frutiger 55 Roman"/>
              </a:rPr>
              <a:t>• Support the Sizewell B response to a declared incident, Site Emergency, an Off-Site Nuclear Emergency, or those Sizewell B events having a SZC site wide impact.</a:t>
            </a:r>
          </a:p>
          <a:p>
            <a:r>
              <a:rPr lang="en-GB" sz="1600" dirty="0">
                <a:latin typeface="Frutiger 55 Roman"/>
              </a:rPr>
              <a:t>• Provides SME advice to the incident controller in respect of construction related incidents.</a:t>
            </a:r>
          </a:p>
          <a:p>
            <a:r>
              <a:rPr lang="en-GB" sz="1600" dirty="0">
                <a:latin typeface="Frutiger 55 Roman"/>
              </a:rPr>
              <a:t>• Undertakes a risk assessed approach to any tactical option available to respond to a construction site incident and provides advice to the Incident Controller and Sizewell B Emergency Controller in respect of the most appropriate response to be implemented.</a:t>
            </a:r>
          </a:p>
          <a:p>
            <a:r>
              <a:rPr lang="en-GB" sz="1600" dirty="0">
                <a:latin typeface="Frutiger 55 Roman"/>
              </a:rPr>
              <a:t>• Tasks the SZC construction contractors to achieve response objectives.</a:t>
            </a:r>
          </a:p>
          <a:p>
            <a:r>
              <a:rPr lang="en-GB" sz="1600" dirty="0">
                <a:latin typeface="Frutiger 55 Roman"/>
              </a:rPr>
              <a:t>• Achieves, maintains, and communicates situational awareness impacting construction during incident response.</a:t>
            </a:r>
          </a:p>
          <a:p>
            <a:r>
              <a:rPr lang="en-GB" sz="1600" dirty="0">
                <a:latin typeface="Frutiger 55 Roman"/>
              </a:rPr>
              <a:t>• Assesses, communicates and, if agreed, arranges for the implementation of the preferred and selected tactical option(s) for incident resolution.</a:t>
            </a:r>
          </a:p>
          <a:p>
            <a:r>
              <a:rPr lang="en-GB" sz="1600" dirty="0">
                <a:latin typeface="Frutiger 55 Roman"/>
              </a:rPr>
              <a:t>• Manages and co-ordinates any required construction assets and equipment to control an incident.</a:t>
            </a:r>
          </a:p>
          <a:p>
            <a:r>
              <a:rPr lang="en-GB" sz="1600" dirty="0">
                <a:latin typeface="Frutiger 55 Roman"/>
              </a:rPr>
              <a:t>• From a construction perspective, considers the impact of any emergency as it may affect the project programme and integrated work schedule.</a:t>
            </a:r>
          </a:p>
        </p:txBody>
      </p:sp>
      <p:sp>
        <p:nvSpPr>
          <p:cNvPr id="8" name="Google Shape;120;p17">
            <a:extLst>
              <a:ext uri="{FF2B5EF4-FFF2-40B4-BE49-F238E27FC236}">
                <a16:creationId xmlns:a16="http://schemas.microsoft.com/office/drawing/2014/main" id="{EAEA67B6-7A8E-B09B-FE2B-2C2136F202EF}"/>
              </a:ext>
            </a:extLst>
          </p:cNvPr>
          <p:cNvSpPr txBox="1"/>
          <p:nvPr/>
        </p:nvSpPr>
        <p:spPr>
          <a:xfrm>
            <a:off x="712718" y="413467"/>
            <a:ext cx="5383282" cy="528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SZC Emergency Coordinator</a:t>
            </a:r>
            <a:r>
              <a:rPr lang="en-GB" b="1" dirty="0">
                <a:solidFill>
                  <a:schemeClr val="bg1"/>
                </a:solidFill>
                <a:latin typeface="Frutiger 65"/>
              </a:rPr>
              <a:t> </a:t>
            </a:r>
            <a:endParaRPr lang="en-GB" b="1" dirty="0">
              <a:solidFill>
                <a:prstClr val="white"/>
              </a:solidFill>
              <a:latin typeface="Calibri" panose="020F0502020204030204"/>
            </a:endParaRPr>
          </a:p>
          <a:p>
            <a:pPr>
              <a:buClr>
                <a:schemeClr val="bg1"/>
              </a:buClr>
            </a:pPr>
            <a:endParaRPr lang="en-GB" sz="1633" dirty="0">
              <a:solidFill>
                <a:schemeClr val="bg1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44686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2F7F1855-6EF0-F9AA-2AD1-460ED4B51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162" y="1339167"/>
            <a:ext cx="4362613" cy="43753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6B3D3-1C99-30B9-321C-05FE8109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7D625-BD9C-C6B3-1FF8-39D8ECCE4895}"/>
              </a:ext>
            </a:extLst>
          </p:cNvPr>
          <p:cNvSpPr txBox="1">
            <a:spLocks/>
          </p:cNvSpPr>
          <p:nvPr/>
        </p:nvSpPr>
        <p:spPr>
          <a:xfrm>
            <a:off x="111318" y="440776"/>
            <a:ext cx="9006413" cy="7128866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67" dirty="0"/>
          </a:p>
          <a:p>
            <a:endParaRPr lang="en-US" sz="6667" dirty="0"/>
          </a:p>
          <a:p>
            <a:r>
              <a:rPr lang="en-US" sz="6667" dirty="0"/>
              <a:t>Agenda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Meet the READ Team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Deed of Obligation/ Pledges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Working Groups and Forums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Accommodation and Housing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Occupational Services, Emergency Services, Worker Code of Conduct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Community Fund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Economy and Tourism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Transport / Associated Developments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Works Tracker</a:t>
            </a:r>
          </a:p>
          <a:p>
            <a:pPr lvl="1"/>
            <a:endParaRPr lang="en-GB" sz="2400" dirty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2"/>
              </a:solidFill>
            </a:endParaRPr>
          </a:p>
          <a:p>
            <a:pPr lvl="1"/>
            <a:endParaRPr lang="en-GB" sz="2400" dirty="0">
              <a:solidFill>
                <a:schemeClr val="accent2"/>
              </a:solidFill>
            </a:endParaRPr>
          </a:p>
          <a:p>
            <a:pPr lvl="1"/>
            <a:endParaRPr lang="en-US" sz="1467" dirty="0">
              <a:solidFill>
                <a:schemeClr val="accent5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5142F-4AAF-A2DD-F1A1-8379D149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13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DD195-4BAB-8A42-67FC-F03BE812F21B}"/>
              </a:ext>
            </a:extLst>
          </p:cNvPr>
          <p:cNvSpPr/>
          <p:nvPr/>
        </p:nvSpPr>
        <p:spPr>
          <a:xfrm>
            <a:off x="866692" y="577132"/>
            <a:ext cx="5229308" cy="758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55 Roman" pitchFamily="2" charset="0"/>
                <a:ea typeface="+mn-ea"/>
                <a:cs typeface="+mn-cs"/>
              </a:rPr>
              <a:t>  </a:t>
            </a:r>
            <a:r>
              <a:rPr lang="en-GB" sz="3200" b="1" dirty="0">
                <a:solidFill>
                  <a:prstClr val="white"/>
                </a:solidFill>
                <a:latin typeface="Frutiger 55 Roman" pitchFamily="2" charset="0"/>
              </a:rPr>
              <a:t>Marine and Coastal 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55 Roman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BDA94-DB75-BF8B-EA95-2BB1CA93D9BF}"/>
              </a:ext>
            </a:extLst>
          </p:cNvPr>
          <p:cNvSpPr txBox="1"/>
          <p:nvPr/>
        </p:nvSpPr>
        <p:spPr>
          <a:xfrm>
            <a:off x="142240" y="1524000"/>
            <a:ext cx="6096000" cy="86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Frutiger 55 Roman"/>
            </a:endParaRPr>
          </a:p>
          <a:p>
            <a:pPr marL="1270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</a:pPr>
            <a:endParaRPr lang="en-GB" sz="1800" dirty="0">
              <a:solidFill>
                <a:schemeClr val="accent1">
                  <a:lumMod val="50000"/>
                </a:schemeClr>
              </a:solidFill>
              <a:latin typeface="Frutiger 55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CF2742-8839-7B59-A4CE-BAFFAF3F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08" y="1602692"/>
            <a:ext cx="4643543" cy="34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2BBEE1-461B-B1F2-ED98-69C8351944C6}"/>
              </a:ext>
            </a:extLst>
          </p:cNvPr>
          <p:cNvSpPr txBox="1"/>
          <p:nvPr/>
        </p:nvSpPr>
        <p:spPr>
          <a:xfrm>
            <a:off x="142240" y="1602692"/>
            <a:ext cx="6677660" cy="5050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Frutiger 55 Roman"/>
                <a:ea typeface="Times New Roman" panose="02020603050405020304" pitchFamily="18" charset="0"/>
                <a:cs typeface="Times New Roman" panose="02020603050405020304" pitchFamily="18" charset="0"/>
              </a:rPr>
              <a:t>Sizewell is located within a stable part of the Suffolk coastline between two hard points and the large offshore Sizewell and Dunwich Banks</a:t>
            </a:r>
          </a:p>
          <a:p>
            <a:pPr lvl="0">
              <a:tabLst>
                <a:tab pos="457200" algn="l"/>
              </a:tabLst>
            </a:pPr>
            <a:endParaRPr lang="en-GB" sz="1600" dirty="0">
              <a:effectLst/>
              <a:latin typeface="Frutiger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Frutiger 55 Roman"/>
                <a:ea typeface="Times New Roman" panose="02020603050405020304" pitchFamily="18" charset="0"/>
                <a:cs typeface="Times New Roman" panose="02020603050405020304" pitchFamily="18" charset="0"/>
              </a:rPr>
              <a:t>We have modelled potential future scenarios to fully assess the effect of the station on the coastal processes and </a:t>
            </a:r>
            <a:r>
              <a:rPr lang="en-GB" sz="1600" i="1" dirty="0">
                <a:effectLst/>
                <a:latin typeface="Frutiger 55 Roman"/>
                <a:ea typeface="Times New Roman" panose="02020603050405020304" pitchFamily="18" charset="0"/>
                <a:cs typeface="Times New Roman" panose="02020603050405020304" pitchFamily="18" charset="0"/>
              </a:rPr>
              <a:t>vice versa</a:t>
            </a:r>
            <a:r>
              <a:rPr lang="en-GB" sz="1600" dirty="0">
                <a:effectLst/>
                <a:latin typeface="Frutiger 55 Roman"/>
                <a:ea typeface="Times New Roman" panose="02020603050405020304" pitchFamily="18" charset="0"/>
                <a:cs typeface="Times New Roman" panose="02020603050405020304" pitchFamily="18" charset="0"/>
              </a:rPr>
              <a:t> using maximum plausible climate change predictions from Met office data.</a:t>
            </a:r>
          </a:p>
          <a:p>
            <a:pPr lvl="0">
              <a:tabLst>
                <a:tab pos="457200" algn="l"/>
              </a:tabLst>
            </a:pPr>
            <a:endParaRPr lang="en-GB" sz="1600" dirty="0">
              <a:effectLst/>
              <a:latin typeface="Frutiger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Frutiger 55 Roman"/>
                <a:ea typeface="Times New Roman" panose="02020603050405020304" pitchFamily="18" charset="0"/>
                <a:cs typeface="Times New Roman" panose="02020603050405020304" pitchFamily="18" charset="0"/>
              </a:rPr>
              <a:t>The power station and access road will withstand a 1 in 10,000 year storm event including sea level rise, tide and surge.</a:t>
            </a:r>
          </a:p>
          <a:p>
            <a:pPr lvl="0">
              <a:tabLst>
                <a:tab pos="457200" algn="l"/>
              </a:tabLst>
            </a:pPr>
            <a:endParaRPr lang="en-GB" sz="1600" dirty="0">
              <a:effectLst/>
              <a:latin typeface="Frutiger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Frutiger 55 Roman"/>
                <a:ea typeface="Times New Roman" panose="02020603050405020304" pitchFamily="18" charset="0"/>
                <a:cs typeface="Times New Roman" panose="02020603050405020304" pitchFamily="18" charset="0"/>
              </a:rPr>
              <a:t>The sea defence will protect the site from coastal flooding. It incorporates a soft dune defence that is sympathetic with the existing landscape and mirrors existing coastal processes.</a:t>
            </a:r>
          </a:p>
          <a:p>
            <a:pPr lvl="0">
              <a:tabLst>
                <a:tab pos="457200" algn="l"/>
              </a:tabLst>
            </a:pPr>
            <a:endParaRPr lang="en-GB" sz="1600" dirty="0">
              <a:effectLst/>
              <a:latin typeface="Frutiger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Frutiger 55 Roman"/>
                <a:ea typeface="Times New Roman" panose="02020603050405020304" pitchFamily="18" charset="0"/>
                <a:cs typeface="Times New Roman" panose="02020603050405020304" pitchFamily="18" charset="0"/>
              </a:rPr>
              <a:t>The sea defence can be raised during the lifetime of Sizewell C if needed – the same is true of the access road</a:t>
            </a:r>
            <a:endParaRPr lang="en-GB" sz="1600" dirty="0">
              <a:effectLst/>
              <a:latin typeface="Frutiger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Frutiger 55 Roman"/>
            </a:endParaRPr>
          </a:p>
          <a:p>
            <a:pPr marL="1270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</a:pPr>
            <a:endParaRPr lang="en-GB" sz="1800" dirty="0">
              <a:solidFill>
                <a:schemeClr val="accent1">
                  <a:lumMod val="50000"/>
                </a:schemeClr>
              </a:solidFill>
              <a:latin typeface="Frutige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46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097A2-00EB-849B-4D1D-096F7A4F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77" y="1341857"/>
            <a:ext cx="6986428" cy="4720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98F3B-65E4-4996-3349-5C2EAB8C4674}"/>
              </a:ext>
            </a:extLst>
          </p:cNvPr>
          <p:cNvSpPr txBox="1"/>
          <p:nvPr/>
        </p:nvSpPr>
        <p:spPr>
          <a:xfrm>
            <a:off x="7438490" y="1417834"/>
            <a:ext cx="4465833" cy="398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Lennon – Michelle Emmerson Grey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Senior Community Relations Manager for Residents and 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Land. Paul’s team is responsible for engaging with residents 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landowners regarding the project, addressing enquiries 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and/or any concerns they have.</a:t>
            </a:r>
            <a:endParaRPr lang="en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Knight – Zoe Botten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Senior Community Relations Manager for 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community governance and will engage with Parish 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Councils and local authorities regarding project updates and the 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future governance of the Deed of Obligation.</a:t>
            </a:r>
            <a:br>
              <a:rPr lang="en-GB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9294E-EDDA-7D68-7DF5-95B48F650DA2}"/>
              </a:ext>
            </a:extLst>
          </p:cNvPr>
          <p:cNvSpPr txBox="1"/>
          <p:nvPr/>
        </p:nvSpPr>
        <p:spPr>
          <a:xfrm>
            <a:off x="914400" y="390418"/>
            <a:ext cx="5181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Community Relations Team</a:t>
            </a:r>
          </a:p>
        </p:txBody>
      </p:sp>
    </p:spTree>
    <p:extLst>
      <p:ext uri="{BB962C8B-B14F-4D97-AF65-F5344CB8AC3E}">
        <p14:creationId xmlns:p14="http://schemas.microsoft.com/office/powerpoint/2010/main" val="10985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AA151-3E02-87D8-28BE-DAA9C9FECEEE}"/>
              </a:ext>
            </a:extLst>
          </p:cNvPr>
          <p:cNvSpPr txBox="1"/>
          <p:nvPr/>
        </p:nvSpPr>
        <p:spPr>
          <a:xfrm>
            <a:off x="838200" y="556995"/>
            <a:ext cx="8011160" cy="1133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Effective Relationships</a:t>
            </a:r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521D0276-3C59-52EE-5522-1458B10524EE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99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CE68F-90C9-0368-1D3C-2F7AA262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t>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ECE96-72B3-9E48-CF72-B7E4F095C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764D4-B8A9-EDAE-6F3E-C4F7DA1237D8}"/>
              </a:ext>
            </a:extLst>
          </p:cNvPr>
          <p:cNvSpPr txBox="1"/>
          <p:nvPr/>
        </p:nvSpPr>
        <p:spPr>
          <a:xfrm>
            <a:off x="3901691" y="1646137"/>
            <a:ext cx="4892668" cy="514738"/>
          </a:xfrm>
          <a:prstGeom prst="rect">
            <a:avLst/>
          </a:prstGeom>
          <a:solidFill>
            <a:schemeClr val="accent2"/>
          </a:solidFill>
        </p:spPr>
        <p:txBody>
          <a:bodyPr wrap="square" tIns="72000" bIns="72000" anchor="ctr" anchorCtr="0">
            <a:spAutoFit/>
          </a:bodyPr>
          <a:lstStyle/>
          <a:p>
            <a:pPr lvl="0" algn="ctr"/>
            <a:r>
              <a:rPr lang="en-GB" sz="2400" b="1" dirty="0">
                <a:solidFill>
                  <a:schemeClr val="bg1"/>
                </a:solidFill>
                <a:latin typeface="FRUTIGER 55 ROMAN" pitchFamily="2" charset="0"/>
              </a:rPr>
              <a:t>Deed of Obligation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84A21-C4C6-C819-3153-60BFBC0C1782}"/>
              </a:ext>
            </a:extLst>
          </p:cNvPr>
          <p:cNvSpPr/>
          <p:nvPr/>
        </p:nvSpPr>
        <p:spPr>
          <a:xfrm>
            <a:off x="663405" y="2454308"/>
            <a:ext cx="10937758" cy="30625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CE9B7-05B9-8573-ADD8-E1CB42871EDF}"/>
              </a:ext>
            </a:extLst>
          </p:cNvPr>
          <p:cNvSpPr txBox="1"/>
          <p:nvPr/>
        </p:nvSpPr>
        <p:spPr>
          <a:xfrm>
            <a:off x="1256898" y="3204381"/>
            <a:ext cx="1828797" cy="5026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FRUTIGER 55 ROMAN" pitchFamily="2" charset="0"/>
              </a:rPr>
              <a:t>Resourcing of local authorities	</a:t>
            </a:r>
            <a:endParaRPr lang="en-GB" sz="1400" b="1" dirty="0">
              <a:solidFill>
                <a:schemeClr val="bg1"/>
              </a:solidFill>
              <a:latin typeface="FRUTIGER 55 ROM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75E01-8090-E035-BB86-E1D67DB0F47D}"/>
              </a:ext>
            </a:extLst>
          </p:cNvPr>
          <p:cNvSpPr txBox="1"/>
          <p:nvPr/>
        </p:nvSpPr>
        <p:spPr>
          <a:xfrm>
            <a:off x="3224330" y="3204380"/>
            <a:ext cx="1828797" cy="5026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Accommodation</a:t>
            </a:r>
            <a:b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</a:br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and Housing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4B9F4-62FF-25DF-1CF2-368396B7B5CE}"/>
              </a:ext>
            </a:extLst>
          </p:cNvPr>
          <p:cNvSpPr txBox="1"/>
          <p:nvPr/>
        </p:nvSpPr>
        <p:spPr>
          <a:xfrm>
            <a:off x="5191762" y="3204380"/>
            <a:ext cx="1828797" cy="5026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Emergency</a:t>
            </a:r>
            <a:b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</a:br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FE67E-CBFB-53F2-BDDA-D391254D0F9D}"/>
              </a:ext>
            </a:extLst>
          </p:cNvPr>
          <p:cNvSpPr txBox="1"/>
          <p:nvPr/>
        </p:nvSpPr>
        <p:spPr>
          <a:xfrm>
            <a:off x="7159194" y="3204380"/>
            <a:ext cx="1828797" cy="5026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Health and</a:t>
            </a:r>
            <a:b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</a:br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Wellbeing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97A89-7351-4B97-D0C0-9F4E51957218}"/>
              </a:ext>
            </a:extLst>
          </p:cNvPr>
          <p:cNvSpPr txBox="1"/>
          <p:nvPr/>
        </p:nvSpPr>
        <p:spPr>
          <a:xfrm>
            <a:off x="9126627" y="3204379"/>
            <a:ext cx="1828797" cy="5026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Public Services and Community Safety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078E0-BB66-E3DC-1042-C70B66912F74}"/>
              </a:ext>
            </a:extLst>
          </p:cNvPr>
          <p:cNvSpPr txBox="1"/>
          <p:nvPr/>
        </p:nvSpPr>
        <p:spPr>
          <a:xfrm>
            <a:off x="2250427" y="3850412"/>
            <a:ext cx="1828797" cy="506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Natural</a:t>
            </a:r>
            <a:b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</a:br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682EA-EFA4-3FAB-11BB-49EB8645A04A}"/>
              </a:ext>
            </a:extLst>
          </p:cNvPr>
          <p:cNvSpPr txBox="1"/>
          <p:nvPr/>
        </p:nvSpPr>
        <p:spPr>
          <a:xfrm>
            <a:off x="4212135" y="3850412"/>
            <a:ext cx="1828797" cy="506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Employment and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B22FB-13E3-6CD0-6B96-E4C6DB3D1BC5}"/>
              </a:ext>
            </a:extLst>
          </p:cNvPr>
          <p:cNvSpPr txBox="1"/>
          <p:nvPr/>
        </p:nvSpPr>
        <p:spPr>
          <a:xfrm>
            <a:off x="6173843" y="3847152"/>
            <a:ext cx="1828797" cy="5026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Tourism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B78B2D-FD38-6E25-E9B5-8BDA7E5813E2}"/>
              </a:ext>
            </a:extLst>
          </p:cNvPr>
          <p:cNvSpPr txBox="1"/>
          <p:nvPr/>
        </p:nvSpPr>
        <p:spPr>
          <a:xfrm>
            <a:off x="8135551" y="3841419"/>
            <a:ext cx="1828797" cy="506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Noise</a:t>
            </a:r>
            <a:endParaRPr lang="en-GB" sz="1400" dirty="0">
              <a:solidFill>
                <a:schemeClr val="bg1"/>
              </a:solidFill>
              <a:latin typeface="Frutiger 55 Rom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F5257B-52A5-E7BD-2E0F-668CB99E84F2}"/>
              </a:ext>
            </a:extLst>
          </p:cNvPr>
          <p:cNvSpPr txBox="1"/>
          <p:nvPr/>
        </p:nvSpPr>
        <p:spPr>
          <a:xfrm>
            <a:off x="2234048" y="4512640"/>
            <a:ext cx="1828797" cy="506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Heritage</a:t>
            </a:r>
            <a:endParaRPr lang="en-GB" sz="1400" dirty="0">
              <a:solidFill>
                <a:schemeClr val="bg1"/>
              </a:solidFill>
              <a:latin typeface="Frutiger 55 Rom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5C2C2-62FA-8CFD-2C11-3F7CEE35B85C}"/>
              </a:ext>
            </a:extLst>
          </p:cNvPr>
          <p:cNvSpPr txBox="1"/>
          <p:nvPr/>
        </p:nvSpPr>
        <p:spPr>
          <a:xfrm>
            <a:off x="4201216" y="4512640"/>
            <a:ext cx="1828797" cy="506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Transport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E45B3C-CA55-384D-3D89-7571238AA78F}"/>
              </a:ext>
            </a:extLst>
          </p:cNvPr>
          <p:cNvSpPr txBox="1"/>
          <p:nvPr/>
        </p:nvSpPr>
        <p:spPr>
          <a:xfrm>
            <a:off x="6168384" y="4515158"/>
            <a:ext cx="1828797" cy="506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Community Fund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D610DA-6A0C-7DE4-2ECB-F982C93C7D3E}"/>
              </a:ext>
            </a:extLst>
          </p:cNvPr>
          <p:cNvSpPr txBox="1"/>
          <p:nvPr/>
        </p:nvSpPr>
        <p:spPr>
          <a:xfrm>
            <a:off x="8135551" y="4512640"/>
            <a:ext cx="1828797" cy="5026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 bIns="72000" anchor="ctr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Leisure and</a:t>
            </a:r>
            <a:b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</a:br>
            <a:r>
              <a:rPr lang="en-GB" sz="1400" b="1" dirty="0">
                <a:solidFill>
                  <a:schemeClr val="bg1"/>
                </a:solidFill>
                <a:latin typeface="FRUTIGER 55 ROMAN" pitchFamily="2" charset="0"/>
              </a:rPr>
              <a:t>Amenity</a:t>
            </a:r>
          </a:p>
        </p:txBody>
      </p:sp>
    </p:spTree>
    <p:extLst>
      <p:ext uri="{BB962C8B-B14F-4D97-AF65-F5344CB8AC3E}">
        <p14:creationId xmlns:p14="http://schemas.microsoft.com/office/powerpoint/2010/main" val="57467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197C3-B1CC-CB7F-8B14-315502A77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08" y="966333"/>
            <a:ext cx="4008682" cy="5659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C17A17-2192-DE11-5451-96D81110CE7B}"/>
              </a:ext>
            </a:extLst>
          </p:cNvPr>
          <p:cNvSpPr/>
          <p:nvPr/>
        </p:nvSpPr>
        <p:spPr>
          <a:xfrm>
            <a:off x="5718628" y="5526564"/>
            <a:ext cx="1664471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 Review Group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A8A6BC-621E-E9FF-3640-03CEC0E3B6A2}"/>
              </a:ext>
            </a:extLst>
          </p:cNvPr>
          <p:cNvSpPr/>
          <p:nvPr/>
        </p:nvSpPr>
        <p:spPr>
          <a:xfrm>
            <a:off x="5718628" y="1103612"/>
            <a:ext cx="166447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Planning Group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1D613A-DF49-9139-6E75-27CC700D7F94}"/>
              </a:ext>
            </a:extLst>
          </p:cNvPr>
          <p:cNvSpPr/>
          <p:nvPr/>
        </p:nvSpPr>
        <p:spPr>
          <a:xfrm>
            <a:off x="5739171" y="2209350"/>
            <a:ext cx="164392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Environment Review Group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DDF976-E701-DEF6-046F-66C95649C489}"/>
              </a:ext>
            </a:extLst>
          </p:cNvPr>
          <p:cNvSpPr/>
          <p:nvPr/>
        </p:nvSpPr>
        <p:spPr>
          <a:xfrm>
            <a:off x="5725930" y="3315088"/>
            <a:ext cx="164392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Transport Review Group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972D5E-D81C-5AAE-17AF-A9371E1D6897}"/>
              </a:ext>
            </a:extLst>
          </p:cNvPr>
          <p:cNvSpPr/>
          <p:nvPr/>
        </p:nvSpPr>
        <p:spPr>
          <a:xfrm>
            <a:off x="5739171" y="4420826"/>
            <a:ext cx="164392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Social Review Group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024F28A-5115-2CF5-B906-5B0E0FAB4E68}"/>
              </a:ext>
            </a:extLst>
          </p:cNvPr>
          <p:cNvSpPr/>
          <p:nvPr/>
        </p:nvSpPr>
        <p:spPr>
          <a:xfrm>
            <a:off x="7668702" y="2822566"/>
            <a:ext cx="1910993" cy="19726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Delivery Steering Group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8F4E85-8340-B4FA-8774-D2EDD456E5BB}"/>
              </a:ext>
            </a:extLst>
          </p:cNvPr>
          <p:cNvSpPr/>
          <p:nvPr/>
        </p:nvSpPr>
        <p:spPr>
          <a:xfrm>
            <a:off x="9503167" y="1387097"/>
            <a:ext cx="2019300" cy="914400"/>
          </a:xfrm>
          <a:prstGeom prst="roundRect">
            <a:avLst>
              <a:gd name="adj" fmla="val 24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Community Forum (Annual)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9A0682-DDAB-E49C-F9B6-99DF0F9447FD}"/>
              </a:ext>
            </a:extLst>
          </p:cNvPr>
          <p:cNvSpPr/>
          <p:nvPr/>
        </p:nvSpPr>
        <p:spPr>
          <a:xfrm>
            <a:off x="9503167" y="2709266"/>
            <a:ext cx="2019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 Development Site</a:t>
            </a:r>
          </a:p>
          <a:p>
            <a:pPr algn="ctr"/>
            <a:r>
              <a:rPr lang="en-GB" dirty="0"/>
              <a:t>Forum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303000-E393-B090-E92D-396F24EB8B87}"/>
              </a:ext>
            </a:extLst>
          </p:cNvPr>
          <p:cNvSpPr/>
          <p:nvPr/>
        </p:nvSpPr>
        <p:spPr>
          <a:xfrm>
            <a:off x="9503167" y="4068508"/>
            <a:ext cx="2019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Northern Transport Forum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E881D3-3029-D07D-9C74-ADF8E9391A91}"/>
              </a:ext>
            </a:extLst>
          </p:cNvPr>
          <p:cNvSpPr/>
          <p:nvPr/>
        </p:nvSpPr>
        <p:spPr>
          <a:xfrm>
            <a:off x="9503167" y="5390677"/>
            <a:ext cx="2019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Southern Transport Forum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EA15D-9F4A-70D7-CAE1-C54A96BB6ADA}"/>
              </a:ext>
            </a:extLst>
          </p:cNvPr>
          <p:cNvSpPr txBox="1"/>
          <p:nvPr/>
        </p:nvSpPr>
        <p:spPr>
          <a:xfrm>
            <a:off x="1107683" y="121388"/>
            <a:ext cx="4758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Working Groups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852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877400" y="292042"/>
            <a:ext cx="32664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40">
              <a:lnSpc>
                <a:spcPct val="80000"/>
              </a:lnSpc>
            </a:pPr>
            <a:r>
              <a:rPr lang="en-GB" sz="4000" b="1" dirty="0">
                <a:solidFill>
                  <a:srgbClr val="00588B"/>
                </a:solidFill>
                <a:ea typeface="+mn-ea"/>
              </a:rPr>
              <a:t>Community</a:t>
            </a:r>
            <a:br>
              <a:rPr lang="en-GB" sz="4000" b="1" dirty="0">
                <a:solidFill>
                  <a:srgbClr val="00588B"/>
                </a:solidFill>
                <a:ea typeface="+mn-ea"/>
              </a:rPr>
            </a:br>
            <a:r>
              <a:rPr lang="en-GB" sz="4000" b="1" dirty="0">
                <a:solidFill>
                  <a:srgbClr val="00588B"/>
                </a:solidFill>
                <a:ea typeface="+mn-ea"/>
              </a:rPr>
              <a:t>Pledges</a:t>
            </a:r>
            <a:endParaRPr sz="2533" dirty="0">
              <a:solidFill>
                <a:srgbClr val="00588B"/>
              </a:solidFill>
              <a:ea typeface="+mn-ea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40"/>
            <a:fld id="{00000000-1234-1234-1234-123412341234}" type="slidenum">
              <a:rPr lang="en">
                <a:solidFill>
                  <a:srgbClr val="F1860D"/>
                </a:solidFill>
              </a:rPr>
              <a:pPr defTabSz="1219140"/>
              <a:t>7</a:t>
            </a:fld>
            <a:endParaRPr>
              <a:solidFill>
                <a:srgbClr val="F1860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ED710-2E2A-3F49-ABC4-1FA738FF3E4A}"/>
              </a:ext>
            </a:extLst>
          </p:cNvPr>
          <p:cNvSpPr txBox="1"/>
          <p:nvPr/>
        </p:nvSpPr>
        <p:spPr>
          <a:xfrm>
            <a:off x="792373" y="1833018"/>
            <a:ext cx="3255433" cy="5025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 dirty="0">
                <a:solidFill>
                  <a:srgbClr val="FFFFFF"/>
                </a:solidFill>
                <a:ea typeface="+mn-ea"/>
              </a:rPr>
              <a:t>Minimize disruption to local communities during the construction of Sizewell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B2484-EED6-6B41-B1A0-90463F49EB29}"/>
              </a:ext>
            </a:extLst>
          </p:cNvPr>
          <p:cNvSpPr txBox="1"/>
          <p:nvPr/>
        </p:nvSpPr>
        <p:spPr>
          <a:xfrm>
            <a:off x="792373" y="2782152"/>
            <a:ext cx="3255433" cy="70769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>
                <a:solidFill>
                  <a:srgbClr val="FFFFFF"/>
                </a:solidFill>
                <a:ea typeface="+mn-ea"/>
              </a:rPr>
              <a:t>Invest in local employment, education and skills. This includes an aim to enable 1,500 apprenticeships.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8FD40-1C66-A648-953A-CC9E01A0092C}"/>
              </a:ext>
            </a:extLst>
          </p:cNvPr>
          <p:cNvSpPr txBox="1"/>
          <p:nvPr/>
        </p:nvSpPr>
        <p:spPr>
          <a:xfrm>
            <a:off x="792374" y="3841294"/>
            <a:ext cx="3255433" cy="9128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>
                <a:solidFill>
                  <a:srgbClr val="FFFFFF"/>
                </a:solidFill>
                <a:ea typeface="+mn-ea"/>
              </a:rPr>
              <a:t>Support the growth of the local economy. This includes measures to support local firms in gaining work on the project.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472C4-AD3B-E848-891C-AECFE16DD09C}"/>
              </a:ext>
            </a:extLst>
          </p:cNvPr>
          <p:cNvSpPr txBox="1"/>
          <p:nvPr/>
        </p:nvSpPr>
        <p:spPr>
          <a:xfrm>
            <a:off x="4701487" y="1077696"/>
            <a:ext cx="3255433" cy="9128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>
                <a:solidFill>
                  <a:srgbClr val="FFFFFF"/>
                </a:solidFill>
                <a:ea typeface="+mn-ea"/>
              </a:rPr>
              <a:t>Transport the majority of construction materials by rail and sea, significantly reducing the number of Sizewell C HGVs on local roads.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6B4-712A-A741-88D1-15471C2B1396}"/>
              </a:ext>
            </a:extLst>
          </p:cNvPr>
          <p:cNvSpPr txBox="1"/>
          <p:nvPr/>
        </p:nvSpPr>
        <p:spPr>
          <a:xfrm>
            <a:off x="4701487" y="2198593"/>
            <a:ext cx="3255433" cy="9128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 dirty="0">
                <a:solidFill>
                  <a:srgbClr val="FFFFFF"/>
                </a:solidFill>
                <a:ea typeface="+mn-ea"/>
              </a:rPr>
              <a:t>Respect the Suffolk Heritage Coast and minimise impact on RSPB </a:t>
            </a:r>
            <a:r>
              <a:rPr lang="en-US" sz="1333" dirty="0" err="1">
                <a:solidFill>
                  <a:srgbClr val="FFFFFF"/>
                </a:solidFill>
                <a:ea typeface="+mn-ea"/>
              </a:rPr>
              <a:t>Minsmere</a:t>
            </a:r>
            <a:r>
              <a:rPr lang="en-US" sz="1333" dirty="0">
                <a:solidFill>
                  <a:srgbClr val="FFFFFF"/>
                </a:solidFill>
                <a:ea typeface="+mn-ea"/>
              </a:rPr>
              <a:t>, National Trust </a:t>
            </a:r>
            <a:r>
              <a:rPr lang="en-US" sz="1333" dirty="0" err="1">
                <a:solidFill>
                  <a:srgbClr val="FFFFFF"/>
                </a:solidFill>
                <a:ea typeface="+mn-ea"/>
              </a:rPr>
              <a:t>Dunwich</a:t>
            </a:r>
            <a:r>
              <a:rPr lang="en-US" sz="1333" dirty="0">
                <a:solidFill>
                  <a:srgbClr val="FFFFFF"/>
                </a:solidFill>
                <a:ea typeface="+mn-ea"/>
              </a:rPr>
              <a:t> Heath and Leiston Abbey.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76AC8-B4FC-1D47-BB63-114DA09B1D0C}"/>
              </a:ext>
            </a:extLst>
          </p:cNvPr>
          <p:cNvSpPr txBox="1"/>
          <p:nvPr/>
        </p:nvSpPr>
        <p:spPr>
          <a:xfrm>
            <a:off x="4701487" y="3355577"/>
            <a:ext cx="3255433" cy="9128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 dirty="0">
                <a:solidFill>
                  <a:srgbClr val="FFFFFF"/>
                </a:solidFill>
                <a:ea typeface="+mn-ea"/>
              </a:rPr>
              <a:t>Return the temporary construction area to a standard befitting the Area of Outstanding Natural Beauty (AONB) following construction.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0919C-B623-AF40-A51E-8869073CEAFD}"/>
              </a:ext>
            </a:extLst>
          </p:cNvPr>
          <p:cNvSpPr txBox="1"/>
          <p:nvPr/>
        </p:nvSpPr>
        <p:spPr>
          <a:xfrm>
            <a:off x="4724072" y="4536418"/>
            <a:ext cx="3255433" cy="1323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 dirty="0">
                <a:solidFill>
                  <a:srgbClr val="FFFFFF"/>
                </a:solidFill>
                <a:ea typeface="+mn-ea"/>
              </a:rPr>
              <a:t>Remove the accommodation campus and caravan site, the park and ride sites, the rail extension of the </a:t>
            </a:r>
            <a:r>
              <a:rPr lang="en-US" sz="1333" dirty="0" err="1">
                <a:solidFill>
                  <a:srgbClr val="FFFFFF"/>
                </a:solidFill>
                <a:ea typeface="+mn-ea"/>
              </a:rPr>
              <a:t>Saxmundham</a:t>
            </a:r>
            <a:r>
              <a:rPr lang="en-US" sz="1333" dirty="0">
                <a:solidFill>
                  <a:srgbClr val="FFFFFF"/>
                </a:solidFill>
                <a:ea typeface="+mn-ea"/>
              </a:rPr>
              <a:t> to Leiston branch line and freight management facility following construction and restore the land.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DB75A-E157-344E-92D9-897EB5948586}"/>
              </a:ext>
            </a:extLst>
          </p:cNvPr>
          <p:cNvSpPr txBox="1"/>
          <p:nvPr/>
        </p:nvSpPr>
        <p:spPr>
          <a:xfrm>
            <a:off x="8588017" y="292042"/>
            <a:ext cx="3255433" cy="9128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 dirty="0">
                <a:solidFill>
                  <a:srgbClr val="FFFFFF"/>
                </a:solidFill>
                <a:ea typeface="+mn-ea"/>
              </a:rPr>
              <a:t>Support the Suffolk coast tourism </a:t>
            </a:r>
            <a:br>
              <a:rPr lang="en-US" sz="1333" dirty="0">
                <a:solidFill>
                  <a:srgbClr val="FFFFFF"/>
                </a:solidFill>
                <a:ea typeface="+mn-ea"/>
              </a:rPr>
            </a:br>
            <a:r>
              <a:rPr lang="en-US" sz="1333" dirty="0">
                <a:solidFill>
                  <a:srgbClr val="FFFFFF"/>
                </a:solidFill>
                <a:ea typeface="+mn-ea"/>
              </a:rPr>
              <a:t>sector to offset impacts from construction through the provision </a:t>
            </a:r>
            <a:br>
              <a:rPr lang="en-US" sz="1333" dirty="0">
                <a:solidFill>
                  <a:srgbClr val="FFFFFF"/>
                </a:solidFill>
                <a:ea typeface="+mn-ea"/>
              </a:rPr>
            </a:br>
            <a:r>
              <a:rPr lang="en-US" sz="1333" dirty="0">
                <a:solidFill>
                  <a:srgbClr val="FFFFFF"/>
                </a:solidFill>
                <a:ea typeface="+mn-ea"/>
              </a:rPr>
              <a:t>of a Tourism Fund.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1AD05-C7BF-6847-AA3F-9D13D18FB406}"/>
              </a:ext>
            </a:extLst>
          </p:cNvPr>
          <p:cNvSpPr txBox="1"/>
          <p:nvPr/>
        </p:nvSpPr>
        <p:spPr>
          <a:xfrm>
            <a:off x="8588016" y="1566814"/>
            <a:ext cx="3255433" cy="9128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>
                <a:solidFill>
                  <a:srgbClr val="FFFFFF"/>
                </a:solidFill>
                <a:ea typeface="+mn-ea"/>
              </a:rPr>
              <a:t>Provide a comprehensive 24/7 onsite occupational health service for workers, a healthcare contribution and a Public Services Contingency Fund.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68823-FD71-AC46-A9A3-2359D5F68747}"/>
              </a:ext>
            </a:extLst>
          </p:cNvPr>
          <p:cNvSpPr txBox="1"/>
          <p:nvPr/>
        </p:nvSpPr>
        <p:spPr>
          <a:xfrm>
            <a:off x="8588015" y="2875691"/>
            <a:ext cx="3255433" cy="9128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 dirty="0">
                <a:solidFill>
                  <a:srgbClr val="FFFFFF"/>
                </a:solidFill>
                <a:ea typeface="+mn-ea"/>
              </a:rPr>
              <a:t>Require all workers to sign a Worker Code of Conduct and enforce it – as </a:t>
            </a:r>
            <a:br>
              <a:rPr lang="en-US" sz="1333" dirty="0">
                <a:solidFill>
                  <a:srgbClr val="FFFFFF"/>
                </a:solidFill>
                <a:ea typeface="+mn-ea"/>
              </a:rPr>
            </a:br>
            <a:r>
              <a:rPr lang="en-US" sz="1333" dirty="0">
                <a:solidFill>
                  <a:srgbClr val="FFFFFF"/>
                </a:solidFill>
                <a:ea typeface="+mn-ea"/>
              </a:rPr>
              <a:t>we have done successfully at Hinkley Point 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203C5-68D6-9841-892A-0819D11C4847}"/>
              </a:ext>
            </a:extLst>
          </p:cNvPr>
          <p:cNvSpPr txBox="1"/>
          <p:nvPr/>
        </p:nvSpPr>
        <p:spPr>
          <a:xfrm>
            <a:off x="8610600" y="4123765"/>
            <a:ext cx="3255433" cy="9128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US" sz="1333">
                <a:solidFill>
                  <a:srgbClr val="FFFFFF"/>
                </a:solidFill>
                <a:ea typeface="+mn-ea"/>
              </a:rPr>
              <a:t>Enhance the economic, social and environmental wellbeing of local communities through the provision of a Community Fund.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036C7-5ED3-3A3E-29EC-F818460528F6}"/>
              </a:ext>
            </a:extLst>
          </p:cNvPr>
          <p:cNvSpPr txBox="1"/>
          <p:nvPr/>
        </p:nvSpPr>
        <p:spPr>
          <a:xfrm>
            <a:off x="8610600" y="5334329"/>
            <a:ext cx="3255433" cy="1323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40"/>
            <a:r>
              <a:rPr lang="en-GB" sz="1333">
                <a:solidFill>
                  <a:srgbClr val="FFFFFF"/>
                </a:solidFill>
                <a:ea typeface="+mn-ea"/>
              </a:rPr>
              <a:t>The Sizewell C Project will not impact on the supply of water to local residents by a single drop. We have a sustainable strategy to provide potable water throughout construction and the operation of the new power station.’</a:t>
            </a:r>
            <a:endParaRPr lang="en-US" sz="1333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688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B4900-1826-B6A0-6D16-A29F83B5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t>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95E65-DC8B-BC81-2AE3-620954154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/>
          </a:p>
        </p:txBody>
      </p:sp>
      <p:sp>
        <p:nvSpPr>
          <p:cNvPr id="4" name="Google Shape;120;p17">
            <a:extLst>
              <a:ext uri="{FF2B5EF4-FFF2-40B4-BE49-F238E27FC236}">
                <a16:creationId xmlns:a16="http://schemas.microsoft.com/office/drawing/2014/main" id="{537244EB-10A9-9EB3-DBD4-51FA1CC02B41}"/>
              </a:ext>
            </a:extLst>
          </p:cNvPr>
          <p:cNvSpPr txBox="1"/>
          <p:nvPr/>
        </p:nvSpPr>
        <p:spPr>
          <a:xfrm>
            <a:off x="1666432" y="971853"/>
            <a:ext cx="9253376" cy="53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829544">
              <a:spcBef>
                <a:spcPts val="1026"/>
              </a:spcBef>
              <a:spcAft>
                <a:spcPts val="1026"/>
              </a:spcAft>
              <a:buClr>
                <a:srgbClr val="E84F12"/>
              </a:buClr>
              <a:defRPr sz="1200" b="0">
                <a:solidFill>
                  <a:srgbClr val="10367A"/>
                </a:solidFill>
                <a:latin typeface="+mn-lt"/>
                <a:ea typeface="+mn-ea"/>
                <a:cs typeface="+mn-cs"/>
                <a:sym typeface="Avenir Book"/>
              </a:defRPr>
            </a:pPr>
            <a:endParaRPr lang="en-GB" sz="1800">
              <a:solidFill>
                <a:schemeClr val="tx1"/>
              </a:solidFill>
              <a:highlight>
                <a:srgbClr val="FF0000"/>
              </a:highlight>
              <a:latin typeface="Frutiger 55 Roman" pitchFamily="2" charset="0"/>
              <a:sym typeface="Avenir Book"/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05EDA02-E409-9CD4-737D-CD48CCAB2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903"/>
            <a:ext cx="6096000" cy="4112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05CB0F-E44C-D744-5231-6F85EC321A56}"/>
              </a:ext>
            </a:extLst>
          </p:cNvPr>
          <p:cNvSpPr txBox="1"/>
          <p:nvPr/>
        </p:nvSpPr>
        <p:spPr>
          <a:xfrm>
            <a:off x="101600" y="1845005"/>
            <a:ext cx="6096000" cy="4748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Frutiger 55 Roman"/>
            </a:endParaRP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2400 bed accommodation campus (including a shop) , with a further 400 pitch caravan park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 available as temporary accommodation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A third of the workforce will come from the local area with an aim to exceed this figure. 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Further accommodation will be via tourist accommodation, private rented sector, purchased accommodation for relocation. 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Frutiger 55 Roman"/>
            </a:endParaRP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Accommodation Strategy (planninginspectorate.gov.uk) 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  <a:latin typeface="Frutiger 55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0749BD-32DD-D99A-DCDF-A65A46C2E836}"/>
              </a:ext>
            </a:extLst>
          </p:cNvPr>
          <p:cNvSpPr/>
          <p:nvPr/>
        </p:nvSpPr>
        <p:spPr>
          <a:xfrm>
            <a:off x="704849" y="447675"/>
            <a:ext cx="5492751" cy="1025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55 Roman" pitchFamily="2" charset="0"/>
                <a:ea typeface="+mn-ea"/>
                <a:cs typeface="+mn-cs"/>
              </a:rPr>
              <a:t>  </a:t>
            </a:r>
            <a:r>
              <a:rPr lang="en-GB" sz="3200" b="1">
                <a:solidFill>
                  <a:prstClr val="white"/>
                </a:solidFill>
                <a:latin typeface="Frutiger 55 Roman" pitchFamily="2" charset="0"/>
              </a:rPr>
              <a:t>Accommodation and Housing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55 Roman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4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B4900-1826-B6A0-6D16-A29F83B5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C456-D687-45E1-991F-38FE753222BA}" type="slidenum">
              <a:rPr lang="en-GB" smtClean="0"/>
              <a:t>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95E65-DC8B-BC81-2AE3-620954154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Document Title | BUSINESS UNIT(S) | UK OFFICIAL – SENSITIVE; SNI | UK SUBJECT TO EXPORT CONTROL | UK LEGALLY PRIVILEGED | UK PROTECT – PRIVATE | UK PROTECT – PRIVATE PERSONAL | UK PROTECT – COMMERCIAL &amp; CONTRACTS | NOT PROTECTIVELY MARKED | © 2022 NNB Generation Company (SZC) Ltd. All rights Reserved.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4C5CB-A009-D2A8-E6F0-A46FA38B052E}"/>
              </a:ext>
            </a:extLst>
          </p:cNvPr>
          <p:cNvSpPr/>
          <p:nvPr/>
        </p:nvSpPr>
        <p:spPr>
          <a:xfrm>
            <a:off x="704849" y="447675"/>
            <a:ext cx="5492751" cy="1025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55 Roman" pitchFamily="2" charset="0"/>
                <a:ea typeface="+mn-ea"/>
                <a:cs typeface="+mn-cs"/>
              </a:rPr>
              <a:t>  Occupational Health Services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14E33-B763-74E0-735D-EAFE11EADD91}"/>
              </a:ext>
            </a:extLst>
          </p:cNvPr>
          <p:cNvSpPr txBox="1"/>
          <p:nvPr/>
        </p:nvSpPr>
        <p:spPr>
          <a:xfrm>
            <a:off x="578871" y="1882505"/>
            <a:ext cx="6096000" cy="339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24/7 on-site occupational health service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Services will include a drop-in nurse-led treatment service, commonly-prescribed medication, GPs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Available to home-based workers as well as those living in Sizewell C-provided accommodation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Drug and alcohol testing  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Further services incorporated as workforce grows </a:t>
            </a:r>
          </a:p>
          <a:p>
            <a:pPr marL="457200" indent="-3302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Frutiger 55 Roman"/>
              </a:rPr>
              <a:t>Additional funding to support local health services</a:t>
            </a:r>
          </a:p>
        </p:txBody>
      </p:sp>
      <p:pic>
        <p:nvPicPr>
          <p:cNvPr id="1028" name="Picture 4" descr="Occupational Health Services in Birmingham | Work Injury Rehabilitation">
            <a:extLst>
              <a:ext uri="{FF2B5EF4-FFF2-40B4-BE49-F238E27FC236}">
                <a16:creationId xmlns:a16="http://schemas.microsoft.com/office/drawing/2014/main" id="{4E999E5A-FED9-340B-19E0-D2599144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95" y="1882505"/>
            <a:ext cx="4213210" cy="23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9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A31A2CF938B4FBB53BFACE744243F" ma:contentTypeVersion="15" ma:contentTypeDescription="Create a new document." ma:contentTypeScope="" ma:versionID="a31c814233d3f4aa369a2d465c42a84b">
  <xsd:schema xmlns:xsd="http://www.w3.org/2001/XMLSchema" xmlns:xs="http://www.w3.org/2001/XMLSchema" xmlns:p="http://schemas.microsoft.com/office/2006/metadata/properties" xmlns:ns2="50ce10ae-5467-4025-85a5-d93100aa4d99" xmlns:ns3="21c8763a-9c49-4131-8bf5-85fc10d5dbac" targetNamespace="http://schemas.microsoft.com/office/2006/metadata/properties" ma:root="true" ma:fieldsID="f2587d8e4c3005fc4cb9ce35c15dc2c6" ns2:_="" ns3:_="">
    <xsd:import namespace="50ce10ae-5467-4025-85a5-d93100aa4d99"/>
    <xsd:import namespace="21c8763a-9c49-4131-8bf5-85fc10d5db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e10ae-5467-4025-85a5-d93100aa4d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e3ec001-e6d2-478c-941c-965a5f116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8763a-9c49-4131-8bf5-85fc10d5dba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f567f7c-7763-44b3-a48a-07593afd2be2}" ma:internalName="TaxCatchAll" ma:showField="CatchAllData" ma:web="21c8763a-9c49-4131-8bf5-85fc10d5d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c8763a-9c49-4131-8bf5-85fc10d5dbac" xsi:nil="true"/>
    <lcf76f155ced4ddcb4097134ff3c332f xmlns="50ce10ae-5467-4025-85a5-d93100aa4d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13D21C-1696-4F65-B39B-668BAF8AAAF3}"/>
</file>

<file path=customXml/itemProps2.xml><?xml version="1.0" encoding="utf-8"?>
<ds:datastoreItem xmlns:ds="http://schemas.openxmlformats.org/officeDocument/2006/customXml" ds:itemID="{7E4EBB3C-4989-4703-B69F-4F49793A98ED}"/>
</file>

<file path=customXml/itemProps3.xml><?xml version="1.0" encoding="utf-8"?>
<ds:datastoreItem xmlns:ds="http://schemas.openxmlformats.org/officeDocument/2006/customXml" ds:itemID="{75B75A42-06FA-4197-8721-EC7F4B33E051}"/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2068</Words>
  <Application>Microsoft Office PowerPoint</Application>
  <PresentationFormat>Widescreen</PresentationFormat>
  <Paragraphs>222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Frutiger 55 Roman</vt:lpstr>
      <vt:lpstr>Frutiger 55 Roman</vt:lpstr>
      <vt:lpstr>Frutiger 65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Botten</dc:creator>
  <cp:lastModifiedBy>Sam Phillips</cp:lastModifiedBy>
  <cp:revision>12</cp:revision>
  <dcterms:created xsi:type="dcterms:W3CDTF">2023-07-31T13:44:49Z</dcterms:created>
  <dcterms:modified xsi:type="dcterms:W3CDTF">2023-11-10T16:19:20Z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27a223d-14ef-4130-8b05-d3acc8f5b18c_Enabled">
    <vt:lpwstr>true</vt:lpwstr>
  </property>
  <property fmtid="{D5CDD505-2E9C-101B-9397-08002B2CF9AE}" pid="3" name="MSIP_Label_e27a223d-14ef-4130-8b05-d3acc8f5b18c_SetDate">
    <vt:lpwstr>2023-07-31T13:52:27Z</vt:lpwstr>
  </property>
  <property fmtid="{D5CDD505-2E9C-101B-9397-08002B2CF9AE}" pid="4" name="MSIP_Label_e27a223d-14ef-4130-8b05-d3acc8f5b18c_Method">
    <vt:lpwstr>Privileged</vt:lpwstr>
  </property>
  <property fmtid="{D5CDD505-2E9C-101B-9397-08002B2CF9AE}" pid="5" name="MSIP_Label_e27a223d-14ef-4130-8b05-d3acc8f5b18c_Name">
    <vt:lpwstr>PROTECT-PRIVATE-Sub</vt:lpwstr>
  </property>
  <property fmtid="{D5CDD505-2E9C-101B-9397-08002B2CF9AE}" pid="6" name="MSIP_Label_e27a223d-14ef-4130-8b05-d3acc8f5b18c_SiteId">
    <vt:lpwstr>1a67444e-6d14-4022-b01c-c225b1c02a3c</vt:lpwstr>
  </property>
  <property fmtid="{D5CDD505-2E9C-101B-9397-08002B2CF9AE}" pid="7" name="MSIP_Label_e27a223d-14ef-4130-8b05-d3acc8f5b18c_ActionId">
    <vt:lpwstr>5acf1e4d-e40d-43bf-aa85-91a9086d73f0</vt:lpwstr>
  </property>
  <property fmtid="{D5CDD505-2E9C-101B-9397-08002B2CF9AE}" pid="8" name="MSIP_Label_e27a223d-14ef-4130-8b05-d3acc8f5b18c_ContentBits">
    <vt:lpwstr>0</vt:lpwstr>
  </property>
  <property fmtid="{D5CDD505-2E9C-101B-9397-08002B2CF9AE}" pid="9" name="ContentTypeId">
    <vt:lpwstr>0x010100FF7A31A2CF938B4FBB53BFACE744243F</vt:lpwstr>
  </property>
</Properties>
</file>